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 id="2147483655" r:id="rId2"/>
  </p:sldMasterIdLst>
  <p:handoutMasterIdLst>
    <p:handoutMasterId r:id="rId51"/>
  </p:handoutMasterIdLst>
  <p:sldIdLst>
    <p:sldId id="256" r:id="rId3"/>
    <p:sldId id="257" r:id="rId4"/>
    <p:sldId id="262" r:id="rId5"/>
    <p:sldId id="259" r:id="rId6"/>
    <p:sldId id="263" r:id="rId7"/>
    <p:sldId id="260" r:id="rId8"/>
    <p:sldId id="264" r:id="rId9"/>
    <p:sldId id="265" r:id="rId10"/>
    <p:sldId id="268" r:id="rId11"/>
    <p:sldId id="308" r:id="rId12"/>
    <p:sldId id="270" r:id="rId13"/>
    <p:sldId id="266" r:id="rId14"/>
    <p:sldId id="267"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 id="298" r:id="rId28"/>
    <p:sldId id="285" r:id="rId29"/>
    <p:sldId id="297" r:id="rId30"/>
    <p:sldId id="286" r:id="rId31"/>
    <p:sldId id="287" r:id="rId32"/>
    <p:sldId id="309" r:id="rId33"/>
    <p:sldId id="310" r:id="rId34"/>
    <p:sldId id="258" r:id="rId35"/>
    <p:sldId id="311" r:id="rId36"/>
    <p:sldId id="312" r:id="rId37"/>
    <p:sldId id="261" r:id="rId38"/>
    <p:sldId id="313" r:id="rId39"/>
    <p:sldId id="314" r:id="rId40"/>
    <p:sldId id="315" r:id="rId41"/>
    <p:sldId id="299" r:id="rId42"/>
    <p:sldId id="300" r:id="rId43"/>
    <p:sldId id="301" r:id="rId44"/>
    <p:sldId id="302" r:id="rId45"/>
    <p:sldId id="303" r:id="rId46"/>
    <p:sldId id="304" r:id="rId47"/>
    <p:sldId id="305" r:id="rId48"/>
    <p:sldId id="306" r:id="rId49"/>
    <p:sldId id="307" r:id="rId50"/>
  </p:sldIdLst>
  <p:sldSz cx="12192000" cy="6858000"/>
  <p:notesSz cx="7010400" cy="9296400"/>
  <p:embeddedFontLst>
    <p:embeddedFont>
      <p:font typeface="Minion Pro" panose="02040503050201020203" charset="0"/>
      <p:regular r:id="rId52"/>
      <p:bold r:id="rId53"/>
      <p:italic r:id="rId54"/>
      <p:boldItalic r:id="rId55"/>
    </p:embeddedFont>
    <p:embeddedFont>
      <p:font typeface="Monotype Sorts" panose="020B0604020202020204" charset="2"/>
      <p:regular r:id="rId56"/>
    </p:embeddedFont>
    <p:embeddedFont>
      <p:font typeface="Myriad Pro" panose="020B050303040302020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67" autoAdjust="0"/>
    <p:restoredTop sz="94636"/>
  </p:normalViewPr>
  <p:slideViewPr>
    <p:cSldViewPr snapToGrid="0" snapToObjects="1">
      <p:cViewPr varScale="1">
        <p:scale>
          <a:sx n="104" d="100"/>
          <a:sy n="104" d="100"/>
        </p:scale>
        <p:origin x="210"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3C062D-6221-4D39-83B5-012C85332BC8}" type="datetimeFigureOut">
              <a:rPr lang="en-US" smtClean="0"/>
              <a:t>1/15/2025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905D31F-EBDA-40C7-835A-66886CFC3AD9}" type="slidenum">
              <a:rPr lang="en-US" smtClean="0"/>
              <a:t>‹#›</a:t>
            </a:fld>
            <a:endParaRPr lang="en-US"/>
          </a:p>
        </p:txBody>
      </p:sp>
    </p:spTree>
    <p:extLst>
      <p:ext uri="{BB962C8B-B14F-4D97-AF65-F5344CB8AC3E}">
        <p14:creationId xmlns:p14="http://schemas.microsoft.com/office/powerpoint/2010/main" val="2866012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828800" y="3445794"/>
            <a:ext cx="85344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 headline goes here. One or two lines.</a:t>
            </a:r>
          </a:p>
        </p:txBody>
      </p:sp>
      <p:sp>
        <p:nvSpPr>
          <p:cNvPr id="9" name="Title 1"/>
          <p:cNvSpPr>
            <a:spLocks noGrp="1"/>
          </p:cNvSpPr>
          <p:nvPr>
            <p:ph type="ctrTitle" hasCustomPrompt="1"/>
          </p:nvPr>
        </p:nvSpPr>
        <p:spPr>
          <a:xfrm>
            <a:off x="914400" y="501948"/>
            <a:ext cx="103632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a:t>CLICK TO EDIT DEPARTMENT NAME HERE</a:t>
            </a:r>
          </a:p>
        </p:txBody>
      </p:sp>
      <p:sp>
        <p:nvSpPr>
          <p:cNvPr id="20" name="Text Placeholder 18"/>
          <p:cNvSpPr>
            <a:spLocks noGrp="1"/>
          </p:cNvSpPr>
          <p:nvPr>
            <p:ph type="body" sz="quarter" idx="10" hasCustomPrompt="1"/>
          </p:nvPr>
        </p:nvSpPr>
        <p:spPr>
          <a:xfrm>
            <a:off x="1828800" y="2468053"/>
            <a:ext cx="85344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a:t>TITLE GOES HERE</a:t>
            </a:r>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0844" y="5165656"/>
            <a:ext cx="11503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C02D-3610-51D7-B064-9CBE0BF3D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9B5D4-ECC2-BFBA-B5EE-6ABB9FF6D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C64F8-C3FC-1F4D-916A-4D5A825C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BC0EEB-E351-2C3D-9C4E-93E9A7ADD5D4}"/>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6" name="Footer Placeholder 5">
            <a:extLst>
              <a:ext uri="{FF2B5EF4-FFF2-40B4-BE49-F238E27FC236}">
                <a16:creationId xmlns:a16="http://schemas.microsoft.com/office/drawing/2014/main" id="{09AB22E2-DF7F-5A33-26A7-C04BE6F81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A6B32-31D4-10FB-1002-AB6B9C7E71C6}"/>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416794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8B2D-09D1-294E-525A-9C5469AF6B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817C5-B558-3340-4955-830CA600C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A0C66-B910-DCF3-FE06-01F258144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6B60C-2BE6-7442-B208-CD8C68E00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1766A-8CFB-667C-E0F1-7D2ACE6E6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5ECDA-CD86-89FE-9A99-78E738D2E15B}"/>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8" name="Footer Placeholder 7">
            <a:extLst>
              <a:ext uri="{FF2B5EF4-FFF2-40B4-BE49-F238E27FC236}">
                <a16:creationId xmlns:a16="http://schemas.microsoft.com/office/drawing/2014/main" id="{A176CCFF-13B9-71F8-181F-54A701425D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A5FB1-FDE2-90CD-BD9A-8EE7AA8EC3F1}"/>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136489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2D2E-3DEF-4F38-4A28-F15C4DCFE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91AFE1-0769-3C53-5AD0-0DB4C293A844}"/>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4" name="Footer Placeholder 3">
            <a:extLst>
              <a:ext uri="{FF2B5EF4-FFF2-40B4-BE49-F238E27FC236}">
                <a16:creationId xmlns:a16="http://schemas.microsoft.com/office/drawing/2014/main" id="{4F09C72A-E8F9-2236-542D-44EB87ABD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0BB35-F7CC-81BF-B633-7E7F8F3E3243}"/>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6968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ABF70-852B-599D-65D1-DEAC00B8E6EB}"/>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3" name="Footer Placeholder 2">
            <a:extLst>
              <a:ext uri="{FF2B5EF4-FFF2-40B4-BE49-F238E27FC236}">
                <a16:creationId xmlns:a16="http://schemas.microsoft.com/office/drawing/2014/main" id="{8052AFBB-5C80-2EF9-568D-DD753D3CB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A365E9-A1CF-1998-A98D-2742166AACFC}"/>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847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D0D1-649B-043B-D1D5-FE8E80350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888CC-B1B2-4404-F088-4D7CA03EC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A8B47-C440-A3DE-3C34-758EEAEB4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D9121-5C04-9DA6-0768-1E4247DCB12B}"/>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6" name="Footer Placeholder 5">
            <a:extLst>
              <a:ext uri="{FF2B5EF4-FFF2-40B4-BE49-F238E27FC236}">
                <a16:creationId xmlns:a16="http://schemas.microsoft.com/office/drawing/2014/main" id="{647CE1DC-DED7-E9B9-5274-3438EE6B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534EB-6E2B-32B0-6DD6-DDEB1771B2F1}"/>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236700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0C66-A11F-96DE-5B7A-11A4FA9DC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D3AA8-66F0-EDDD-7228-531F0A065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0C4C0-F1C2-098B-6A31-E2BB00BAE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0645D-8576-4A0C-C4CC-ECF17A36D1AB}"/>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6" name="Footer Placeholder 5">
            <a:extLst>
              <a:ext uri="{FF2B5EF4-FFF2-40B4-BE49-F238E27FC236}">
                <a16:creationId xmlns:a16="http://schemas.microsoft.com/office/drawing/2014/main" id="{DEC01CE5-6D02-B4B2-40CD-6DC099620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AD56C-4B9B-37D3-6DF0-F74467A6D29F}"/>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1176373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7619-BA6E-497F-4A07-E3CF18EC8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CBFEB-41FD-18C2-0AFB-46EFE3C6A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088B1-B812-26FE-A3F5-276A55D7D0D6}"/>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45A7CE65-E836-CC8F-97DA-802F9529E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C81AD-80A5-CB45-A079-3CCC4433F73A}"/>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226644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02E07-36AC-35D3-6AE4-9A58A257A4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4915F-359A-7E01-B00E-F7F8730D88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BF935-919A-2A6B-3B03-B429E0A7F908}"/>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83AE1A34-C9BD-7A8A-1A0F-FABC0B7E2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D09BD-F766-1C7F-5710-745EA39A3E92}"/>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190662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19483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12192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963084" y="3321285"/>
            <a:ext cx="103632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3" name="Text Placeholder 2"/>
          <p:cNvSpPr>
            <a:spLocks noGrp="1"/>
          </p:cNvSpPr>
          <p:nvPr>
            <p:ph type="body" idx="1" hasCustomPrompt="1"/>
          </p:nvPr>
        </p:nvSpPr>
        <p:spPr>
          <a:xfrm>
            <a:off x="963084" y="2826669"/>
            <a:ext cx="103632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4" name="Footer Placeholder 4"/>
          <p:cNvSpPr>
            <a:spLocks noGrp="1"/>
          </p:cNvSpPr>
          <p:nvPr>
            <p:ph type="ftr" sz="quarter" idx="11"/>
          </p:nvPr>
        </p:nvSpPr>
        <p:spPr>
          <a:xfrm>
            <a:off x="1015999" y="5072530"/>
            <a:ext cx="10310284" cy="365125"/>
          </a:xfrm>
        </p:spPr>
        <p:txBody>
          <a:bodyPr lIns="0" tIns="137160" bIns="0"/>
          <a:lstStyle>
            <a:lvl1pPr>
              <a:defRPr sz="1600">
                <a:latin typeface="Myriad Pro" pitchFamily="34" charset="0"/>
                <a:cs typeface="Myriad Pro" pitchFamily="34" charset="0"/>
              </a:defRPr>
            </a:lvl1pPr>
          </a:lstStyle>
          <a:p>
            <a:pPr algn="l"/>
            <a:r>
              <a:rPr lang="en-US" i="1" dirty="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963084" y="3984112"/>
            <a:ext cx="103632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Tree>
    <p:extLst>
      <p:ext uri="{BB962C8B-B14F-4D97-AF65-F5344CB8AC3E}">
        <p14:creationId xmlns:p14="http://schemas.microsoft.com/office/powerpoint/2010/main" val="40626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711200" y="459350"/>
            <a:ext cx="1076553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652458" y="2335053"/>
            <a:ext cx="8863185"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6" name="Title 1"/>
          <p:cNvSpPr>
            <a:spLocks noGrp="1"/>
          </p:cNvSpPr>
          <p:nvPr>
            <p:ph type="title" hasCustomPrompt="1"/>
          </p:nvPr>
        </p:nvSpPr>
        <p:spPr>
          <a:xfrm>
            <a:off x="1652458" y="2973057"/>
            <a:ext cx="8863185"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18" name="Text Placeholder 16"/>
          <p:cNvSpPr>
            <a:spLocks noGrp="1"/>
          </p:cNvSpPr>
          <p:nvPr>
            <p:ph type="body" sz="quarter" idx="12" hasCustomPrompt="1"/>
          </p:nvPr>
        </p:nvSpPr>
        <p:spPr>
          <a:xfrm>
            <a:off x="1652458" y="3676852"/>
            <a:ext cx="8863185"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
        <p:nvSpPr>
          <p:cNvPr id="20" name="Footer Placeholder 4"/>
          <p:cNvSpPr>
            <a:spLocks noGrp="1"/>
          </p:cNvSpPr>
          <p:nvPr>
            <p:ph type="ftr" sz="quarter" idx="11"/>
          </p:nvPr>
        </p:nvSpPr>
        <p:spPr>
          <a:xfrm>
            <a:off x="1693430" y="5267128"/>
            <a:ext cx="8863185" cy="365125"/>
          </a:xfrm>
        </p:spPr>
        <p:txBody>
          <a:bodyPr lIns="0" tIns="137160" bIns="0"/>
          <a:lstStyle>
            <a:lvl1pPr algn="l" eaLnBrk="1" hangingPunct="1">
              <a:defRPr sz="1600">
                <a:latin typeface="Myriad Pro" pitchFamily="34" charset="0"/>
                <a:cs typeface="Myriad Pro" pitchFamily="34" charset="0"/>
              </a:defRPr>
            </a:lvl1pPr>
          </a:lstStyle>
          <a:p>
            <a:r>
              <a:rPr lang="en-US" i="1" dirty="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3325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15" name="Text Placeholder 14"/>
          <p:cNvSpPr>
            <a:spLocks noGrp="1"/>
          </p:cNvSpPr>
          <p:nvPr>
            <p:ph type="body" sz="quarter" idx="10" hasCustomPrompt="1"/>
          </p:nvPr>
        </p:nvSpPr>
        <p:spPr>
          <a:xfrm>
            <a:off x="814918" y="1586990"/>
            <a:ext cx="10629381"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a:t>Label goes here, if needed</a:t>
            </a:r>
          </a:p>
        </p:txBody>
      </p:sp>
      <p:sp>
        <p:nvSpPr>
          <p:cNvPr id="20" name="Text Placeholder 17"/>
          <p:cNvSpPr>
            <a:spLocks noGrp="1"/>
          </p:cNvSpPr>
          <p:nvPr>
            <p:ph type="body" sz="quarter" idx="11" hasCustomPrompt="1"/>
          </p:nvPr>
        </p:nvSpPr>
        <p:spPr>
          <a:xfrm>
            <a:off x="814918" y="2826722"/>
            <a:ext cx="10629381"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a:t>Type sample goes here</a:t>
            </a:r>
          </a:p>
        </p:txBody>
      </p:sp>
      <p:sp>
        <p:nvSpPr>
          <p:cNvPr id="24" name="Title 1"/>
          <p:cNvSpPr>
            <a:spLocks noGrp="1"/>
          </p:cNvSpPr>
          <p:nvPr>
            <p:ph type="title" hasCustomPrompt="1"/>
          </p:nvPr>
        </p:nvSpPr>
        <p:spPr>
          <a:xfrm>
            <a:off x="814461" y="1914072"/>
            <a:ext cx="1062983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a:t>Headline/sample</a:t>
            </a:r>
          </a:p>
        </p:txBody>
      </p:sp>
      <p:sp>
        <p:nvSpPr>
          <p:cNvPr id="26" name="Text Placeholder 21"/>
          <p:cNvSpPr>
            <a:spLocks noGrp="1"/>
          </p:cNvSpPr>
          <p:nvPr>
            <p:ph type="body" sz="quarter" idx="12" hasCustomPrompt="1"/>
          </p:nvPr>
        </p:nvSpPr>
        <p:spPr>
          <a:xfrm>
            <a:off x="814918" y="4182273"/>
            <a:ext cx="10629381"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a:t>Secondary type sample (chart, caption, etc.)</a:t>
            </a:r>
          </a:p>
        </p:txBody>
      </p:sp>
      <p:sp>
        <p:nvSpPr>
          <p:cNvPr id="8"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325401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7949" y="3810001"/>
            <a:ext cx="3896101"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8DD2-D789-6086-CD62-4AD2F2BB3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93A9E-C02F-3877-EF27-9E2928714A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5AA65-0E42-19BB-3877-00B5D6CDD00D}"/>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E6500225-702E-E075-A4A1-9534AE097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546F-22C9-FB79-2CCE-41EA5511312A}"/>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140501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0812-9D8C-33AD-1A25-3524B786C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01784-3468-12D0-9CEA-1C7301BC7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E07E4-ABDD-D894-59E1-51A9E8253738}"/>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C75C8303-1E49-37C8-0030-FD2D280D9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8C15D-DB8D-65F7-4C97-20F33E4E6827}"/>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4517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2D8B-9766-1E05-6762-26A76E58F2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D293D2-E36C-DF95-08D3-69F6C6EC33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0C58AE-2B83-A5B9-1B74-02FB7D9BEAA2}"/>
              </a:ext>
            </a:extLst>
          </p:cNvPr>
          <p:cNvSpPr>
            <a:spLocks noGrp="1"/>
          </p:cNvSpPr>
          <p:nvPr>
            <p:ph type="dt" sz="half" idx="10"/>
          </p:nvPr>
        </p:nvSpPr>
        <p:spPr/>
        <p:txBody>
          <a:body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95A25E0C-0A04-171B-AA8D-EE420DBA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E0BD9-939E-C7CF-C608-3D848706E02B}"/>
              </a:ext>
            </a:extLst>
          </p:cNvPr>
          <p:cNvSpPr>
            <a:spLocks noGrp="1"/>
          </p:cNvSpPr>
          <p:nvPr>
            <p:ph type="sldNum" sz="quarter" idx="12"/>
          </p:nvPr>
        </p:nvSpPr>
        <p:spPr/>
        <p:txBody>
          <a:bodyPr/>
          <a:lstStyle/>
          <a:p>
            <a:fld id="{6A3CB35F-74E0-4BBC-8822-7869AD6B06B1}" type="slidenum">
              <a:rPr lang="en-US" smtClean="0"/>
              <a:t>‹#›</a:t>
            </a:fld>
            <a:endParaRPr lang="en-US"/>
          </a:p>
        </p:txBody>
      </p:sp>
    </p:spTree>
    <p:extLst>
      <p:ext uri="{BB962C8B-B14F-4D97-AF65-F5344CB8AC3E}">
        <p14:creationId xmlns:p14="http://schemas.microsoft.com/office/powerpoint/2010/main" val="2397642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1/15/2025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8E0B4-DF68-5496-4749-1F7F36380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0C3358-55B9-89A8-F1D9-5F2A2BC39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EB0AF-24CA-1AFC-BCD0-22250AE5A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4EF77D-BF00-460C-8970-2E75785E5F65}" type="datetimeFigureOut">
              <a:rPr lang="en-US" smtClean="0"/>
              <a:t>1/15/2025</a:t>
            </a:fld>
            <a:endParaRPr lang="en-US"/>
          </a:p>
        </p:txBody>
      </p:sp>
      <p:sp>
        <p:nvSpPr>
          <p:cNvPr id="5" name="Footer Placeholder 4">
            <a:extLst>
              <a:ext uri="{FF2B5EF4-FFF2-40B4-BE49-F238E27FC236}">
                <a16:creationId xmlns:a16="http://schemas.microsoft.com/office/drawing/2014/main" id="{89F10434-F17C-CAE6-C358-BFF0348C7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35FD00-5C5A-543F-2847-649B830BC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CB35F-74E0-4BBC-8822-7869AD6B06B1}" type="slidenum">
              <a:rPr lang="en-US" smtClean="0"/>
              <a:t>‹#›</a:t>
            </a:fld>
            <a:endParaRPr lang="en-US"/>
          </a:p>
        </p:txBody>
      </p:sp>
    </p:spTree>
    <p:extLst>
      <p:ext uri="{BB962C8B-B14F-4D97-AF65-F5344CB8AC3E}">
        <p14:creationId xmlns:p14="http://schemas.microsoft.com/office/powerpoint/2010/main" val="16480184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Monday,  January 13</a:t>
            </a:r>
            <a:r>
              <a:rPr lang="en-US" baseline="30000" dirty="0"/>
              <a:t>th</a:t>
            </a:r>
            <a:r>
              <a:rPr lang="en-US" dirty="0"/>
              <a:t>, 2025</a:t>
            </a:r>
          </a:p>
          <a:p>
            <a:r>
              <a:rPr lang="en-US" dirty="0"/>
              <a:t>SSOM/Cuneo 190</a:t>
            </a:r>
          </a:p>
          <a:p>
            <a:endParaRPr lang="en-US" dirty="0"/>
          </a:p>
          <a:p>
            <a:r>
              <a:rPr lang="en-US" dirty="0"/>
              <a:t>Office of Student Affairs</a:t>
            </a:r>
          </a:p>
          <a:p>
            <a:r>
              <a:rPr lang="en-US" dirty="0" err="1"/>
              <a:t>Stritch</a:t>
            </a:r>
            <a:r>
              <a:rPr lang="en-US" dirty="0"/>
              <a:t> School of Medicine</a:t>
            </a:r>
          </a:p>
        </p:txBody>
      </p:sp>
      <p:sp>
        <p:nvSpPr>
          <p:cNvPr id="3" name="Title 2"/>
          <p:cNvSpPr>
            <a:spLocks noGrp="1"/>
          </p:cNvSpPr>
          <p:nvPr>
            <p:ph type="ctrTitle"/>
          </p:nvPr>
        </p:nvSpPr>
        <p:spPr/>
        <p:txBody>
          <a:bodyPr>
            <a:normAutofit/>
          </a:bodyPr>
          <a:lstStyle/>
          <a:p>
            <a:r>
              <a:rPr lang="en-US" sz="4400" dirty="0"/>
              <a:t>Class of 2027</a:t>
            </a:r>
          </a:p>
        </p:txBody>
      </p:sp>
      <p:sp>
        <p:nvSpPr>
          <p:cNvPr id="4" name="Text Placeholder 3"/>
          <p:cNvSpPr>
            <a:spLocks noGrp="1"/>
          </p:cNvSpPr>
          <p:nvPr>
            <p:ph type="body" sz="quarter" idx="10"/>
          </p:nvPr>
        </p:nvSpPr>
        <p:spPr>
          <a:xfrm>
            <a:off x="1828799" y="1971973"/>
            <a:ext cx="8642195" cy="1351090"/>
          </a:xfrm>
        </p:spPr>
        <p:txBody>
          <a:bodyPr>
            <a:normAutofit fontScale="85000" lnSpcReduction="20000"/>
          </a:bodyPr>
          <a:lstStyle/>
          <a:p>
            <a:r>
              <a:rPr lang="en-US" i="1" dirty="0">
                <a:effectLst>
                  <a:outerShdw blurRad="38100" dist="38100" dir="2700000" algn="tl">
                    <a:srgbClr val="C0C0C0"/>
                  </a:outerShdw>
                </a:effectLst>
                <a:latin typeface="Myriad Pro" panose="020B0503030403020204" charset="0"/>
              </a:rPr>
              <a:t>INTRODUCTION to the</a:t>
            </a:r>
            <a:br>
              <a:rPr lang="en-US" i="1" dirty="0">
                <a:effectLst>
                  <a:outerShdw blurRad="38100" dist="38100" dir="2700000" algn="tl">
                    <a:srgbClr val="C0C0C0"/>
                  </a:outerShdw>
                </a:effectLst>
                <a:latin typeface="Myriad Pro" panose="020B0503030403020204" charset="0"/>
              </a:rPr>
            </a:br>
            <a:r>
              <a:rPr lang="en-US" i="1" dirty="0">
                <a:effectLst>
                  <a:outerShdw blurRad="38100" dist="38100" dir="2700000" algn="tl">
                    <a:srgbClr val="C0C0C0"/>
                  </a:outerShdw>
                </a:effectLst>
                <a:latin typeface="Myriad Pro" panose="020B0503030403020204" charset="0"/>
              </a:rPr>
              <a:t>THIRD YEAR</a:t>
            </a:r>
            <a:endParaRPr lang="en-US" b="0" dirty="0">
              <a:latin typeface="Myriad Pro" panose="020B0503030403020204" charset="0"/>
            </a:endParaRPr>
          </a:p>
        </p:txBody>
      </p:sp>
    </p:spTree>
    <p:extLst>
      <p:ext uri="{BB962C8B-B14F-4D97-AF65-F5344CB8AC3E}">
        <p14:creationId xmlns:p14="http://schemas.microsoft.com/office/powerpoint/2010/main" val="355551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890" y="309160"/>
            <a:ext cx="11181409" cy="1143000"/>
          </a:xfrm>
        </p:spPr>
        <p:txBody>
          <a:bodyPr>
            <a:normAutofit/>
          </a:bodyPr>
          <a:lstStyle/>
          <a:p>
            <a:pPr algn="ctr"/>
            <a:r>
              <a:rPr lang="en-US" dirty="0"/>
              <a:t>CTS: schedule B- 2025-2026</a:t>
            </a:r>
          </a:p>
        </p:txBody>
      </p:sp>
      <p:pic>
        <p:nvPicPr>
          <p:cNvPr id="7" name="Picture 6">
            <a:extLst>
              <a:ext uri="{FF2B5EF4-FFF2-40B4-BE49-F238E27FC236}">
                <a16:creationId xmlns:a16="http://schemas.microsoft.com/office/drawing/2014/main" id="{5C6AEFDF-A315-9BFD-8151-7F4C3283803F}"/>
              </a:ext>
            </a:extLst>
          </p:cNvPr>
          <p:cNvPicPr>
            <a:picLocks noChangeAspect="1"/>
          </p:cNvPicPr>
          <p:nvPr/>
        </p:nvPicPr>
        <p:blipFill>
          <a:blip r:embed="rId2"/>
          <a:stretch>
            <a:fillRect/>
          </a:stretch>
        </p:blipFill>
        <p:spPr>
          <a:xfrm>
            <a:off x="541837" y="1120953"/>
            <a:ext cx="11028122" cy="5653071"/>
          </a:xfrm>
          <a:prstGeom prst="rect">
            <a:avLst/>
          </a:prstGeom>
        </p:spPr>
      </p:pic>
    </p:spTree>
    <p:extLst>
      <p:ext uri="{BB962C8B-B14F-4D97-AF65-F5344CB8AC3E}">
        <p14:creationId xmlns:p14="http://schemas.microsoft.com/office/powerpoint/2010/main" val="35914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5376" y="2335401"/>
            <a:ext cx="10629381" cy="3685591"/>
          </a:xfrm>
        </p:spPr>
        <p:txBody>
          <a:bodyPr>
            <a:normAutofit lnSpcReduction="10000"/>
          </a:bodyPr>
          <a:lstStyle/>
          <a:p>
            <a:pPr marL="457200" indent="-457200">
              <a:lnSpc>
                <a:spcPct val="90000"/>
              </a:lnSpc>
              <a:buFont typeface="Arial" panose="020B0604020202020204" pitchFamily="34" charset="0"/>
              <a:buChar char="•"/>
            </a:pPr>
            <a:r>
              <a:rPr lang="en-US" dirty="0"/>
              <a:t>Starts with orientation &amp; a clinical skills workshop course prior to clerkship start</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Two track schedules (A &amp; B), 24 tracks per schedule permit randomized sequence across clerkships</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3-4 Students per track: permits enrollment to be distributed evenly </a:t>
            </a:r>
          </a:p>
          <a:p>
            <a:endParaRPr lang="en-US" dirty="0"/>
          </a:p>
        </p:txBody>
      </p:sp>
      <p:sp>
        <p:nvSpPr>
          <p:cNvPr id="4" name="Title 3"/>
          <p:cNvSpPr>
            <a:spLocks noGrp="1"/>
          </p:cNvSpPr>
          <p:nvPr>
            <p:ph type="title"/>
          </p:nvPr>
        </p:nvSpPr>
        <p:spPr>
          <a:xfrm>
            <a:off x="814918" y="1286275"/>
            <a:ext cx="10629839" cy="883924"/>
          </a:xfrm>
        </p:spPr>
        <p:txBody>
          <a:bodyPr/>
          <a:lstStyle/>
          <a:p>
            <a:r>
              <a:rPr lang="en-US" dirty="0"/>
              <a:t>CTS features</a:t>
            </a:r>
          </a:p>
        </p:txBody>
      </p:sp>
    </p:spTree>
    <p:extLst>
      <p:ext uri="{BB962C8B-B14F-4D97-AF65-F5344CB8AC3E}">
        <p14:creationId xmlns:p14="http://schemas.microsoft.com/office/powerpoint/2010/main" val="209456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461" y="2222643"/>
            <a:ext cx="4426155" cy="2452794"/>
          </a:xfrm>
        </p:spPr>
        <p:txBody>
          <a:bodyPr>
            <a:normAutofit lnSpcReduction="10000"/>
          </a:bodyPr>
          <a:lstStyle/>
          <a:p>
            <a:endParaRPr lang="en-US" dirty="0">
              <a:latin typeface="Myriad Pro" panose="020B0503030403020204" charset="0"/>
            </a:endParaRPr>
          </a:p>
          <a:p>
            <a:pPr lvl="1">
              <a:buFont typeface="Wingdings" pitchFamily="2" charset="2"/>
              <a:buChar char="Ø"/>
            </a:pPr>
            <a:r>
              <a:rPr lang="en-US" b="1" dirty="0">
                <a:latin typeface="Myriad Pro" panose="020B0503030403020204" charset="0"/>
              </a:rPr>
              <a:t>Medicine </a:t>
            </a:r>
            <a:r>
              <a:rPr lang="en-US" dirty="0">
                <a:latin typeface="Myriad Pro" panose="020B0503030403020204" charset="0"/>
              </a:rPr>
              <a:t>-  8 </a:t>
            </a:r>
            <a:r>
              <a:rPr lang="en-US" dirty="0" err="1">
                <a:latin typeface="Myriad Pro" panose="020B0503030403020204" charset="0"/>
              </a:rPr>
              <a:t>wks</a:t>
            </a:r>
            <a:r>
              <a:rPr lang="en-US" dirty="0">
                <a:latin typeface="Myriad Pro" panose="020B0503030403020204" charset="0"/>
              </a:rPr>
              <a:t>   </a:t>
            </a:r>
          </a:p>
          <a:p>
            <a:pPr lvl="1">
              <a:buFont typeface="Wingdings" pitchFamily="2" charset="2"/>
              <a:buChar char="Ø"/>
            </a:pPr>
            <a:r>
              <a:rPr lang="en-US" b="1" dirty="0">
                <a:latin typeface="Myriad Pro" panose="020B0503030403020204" charset="0"/>
              </a:rPr>
              <a:t>Surgery</a:t>
            </a:r>
            <a:r>
              <a:rPr lang="en-US" dirty="0">
                <a:latin typeface="Myriad Pro" panose="020B0503030403020204" charset="0"/>
              </a:rPr>
              <a:t> – 8 </a:t>
            </a:r>
            <a:r>
              <a:rPr lang="en-US" dirty="0" err="1">
                <a:latin typeface="Myriad Pro" panose="020B0503030403020204" charset="0"/>
              </a:rPr>
              <a:t>wks</a:t>
            </a:r>
            <a:endParaRPr lang="en-US" dirty="0">
              <a:latin typeface="Myriad Pro" panose="020B0503030403020204" charset="0"/>
            </a:endParaRPr>
          </a:p>
          <a:p>
            <a:pPr lvl="1">
              <a:buFont typeface="Wingdings" pitchFamily="2" charset="2"/>
              <a:buChar char="Ø"/>
            </a:pPr>
            <a:r>
              <a:rPr lang="en-US" b="1" dirty="0">
                <a:latin typeface="Myriad Pro" panose="020B0503030403020204" charset="0"/>
              </a:rPr>
              <a:t>Neurology</a:t>
            </a:r>
            <a:r>
              <a:rPr lang="en-US" dirty="0">
                <a:latin typeface="Myriad Pro" panose="020B0503030403020204" charset="0"/>
              </a:rPr>
              <a:t> – 4 </a:t>
            </a:r>
            <a:r>
              <a:rPr lang="en-US" dirty="0" err="1">
                <a:latin typeface="Myriad Pro" panose="020B0503030403020204" charset="0"/>
              </a:rPr>
              <a:t>wks</a:t>
            </a:r>
            <a:r>
              <a:rPr lang="en-US" dirty="0">
                <a:latin typeface="Myriad Pro" panose="020B0503030403020204" charset="0"/>
              </a:rPr>
              <a:t>   </a:t>
            </a:r>
          </a:p>
          <a:p>
            <a:pPr lvl="1">
              <a:buFont typeface="Wingdings" pitchFamily="2" charset="2"/>
              <a:buChar char="Ø"/>
            </a:pPr>
            <a:r>
              <a:rPr lang="en-US" b="1" dirty="0">
                <a:latin typeface="Myriad Pro" panose="020B0503030403020204" charset="0"/>
              </a:rPr>
              <a:t>Elective</a:t>
            </a:r>
            <a:r>
              <a:rPr lang="en-US" dirty="0">
                <a:latin typeface="Myriad Pro" panose="020B0503030403020204" charset="0"/>
              </a:rPr>
              <a:t> – 4 </a:t>
            </a:r>
            <a:r>
              <a:rPr lang="en-US" dirty="0" err="1">
                <a:latin typeface="Myriad Pro" panose="020B0503030403020204" charset="0"/>
              </a:rPr>
              <a:t>wks</a:t>
            </a:r>
            <a:endParaRPr lang="en-US" dirty="0"/>
          </a:p>
        </p:txBody>
      </p:sp>
      <p:sp>
        <p:nvSpPr>
          <p:cNvPr id="4" name="Title 3"/>
          <p:cNvSpPr>
            <a:spLocks noGrp="1"/>
          </p:cNvSpPr>
          <p:nvPr>
            <p:ph type="title"/>
          </p:nvPr>
        </p:nvSpPr>
        <p:spPr>
          <a:xfrm>
            <a:off x="814461" y="1230164"/>
            <a:ext cx="10629839" cy="883924"/>
          </a:xfrm>
        </p:spPr>
        <p:txBody>
          <a:bodyPr/>
          <a:lstStyle/>
          <a:p>
            <a:r>
              <a:rPr lang="en-US" dirty="0"/>
              <a:t>Third year core clerkship requirements</a:t>
            </a:r>
          </a:p>
        </p:txBody>
      </p:sp>
      <p:sp>
        <p:nvSpPr>
          <p:cNvPr id="7" name="Rectangle 6"/>
          <p:cNvSpPr/>
          <p:nvPr/>
        </p:nvSpPr>
        <p:spPr>
          <a:xfrm>
            <a:off x="5954184" y="2601023"/>
            <a:ext cx="6096000" cy="2074414"/>
          </a:xfrm>
          <a:prstGeom prst="rect">
            <a:avLst/>
          </a:prstGeom>
        </p:spPr>
        <p:txBody>
          <a:bodyPr>
            <a:spAutoFit/>
          </a:bodyPr>
          <a:lstStyle/>
          <a:p>
            <a:pPr marL="742950" lvl="1" indent="-285750">
              <a:spcBef>
                <a:spcPct val="20000"/>
              </a:spcBef>
              <a:buClr>
                <a:schemeClr val="accent2"/>
              </a:buClr>
              <a:buFont typeface="Wingdings" pitchFamily="2" charset="2"/>
              <a:buChar char="Ø"/>
              <a:defRPr/>
            </a:pPr>
            <a:r>
              <a:rPr kumimoji="1" lang="en-US" sz="2800" b="1" kern="0" dirty="0">
                <a:latin typeface="Myriad Pro" panose="020B0503030403020204" charset="0"/>
              </a:rPr>
              <a:t>Family Med </a:t>
            </a:r>
            <a:r>
              <a:rPr kumimoji="1" lang="en-US" sz="2800" kern="0" dirty="0">
                <a:latin typeface="Myriad Pro" panose="020B0503030403020204" charset="0"/>
              </a:rPr>
              <a:t>– 6 </a:t>
            </a:r>
            <a:r>
              <a:rPr kumimoji="1" lang="en-US" sz="2800" kern="0" dirty="0" err="1">
                <a:latin typeface="Myriad Pro" panose="020B0503030403020204" charset="0"/>
              </a:rPr>
              <a:t>wks</a:t>
            </a:r>
            <a:r>
              <a:rPr kumimoji="1" lang="en-US" sz="2800" kern="0" dirty="0">
                <a:latin typeface="Myriad Pro" panose="020B0503030403020204" charset="0"/>
              </a:rPr>
              <a:t>	</a:t>
            </a:r>
          </a:p>
          <a:p>
            <a:pPr marL="742950" lvl="1" indent="-285750">
              <a:spcBef>
                <a:spcPct val="20000"/>
              </a:spcBef>
              <a:buClr>
                <a:schemeClr val="accent2"/>
              </a:buClr>
              <a:buFont typeface="Wingdings" pitchFamily="2" charset="2"/>
              <a:buChar char="Ø"/>
              <a:defRPr/>
            </a:pPr>
            <a:r>
              <a:rPr kumimoji="1" lang="en-US" sz="2800" b="1" kern="0" dirty="0">
                <a:latin typeface="Myriad Pro" panose="020B0503030403020204" charset="0"/>
              </a:rPr>
              <a:t>OB/Gyn </a:t>
            </a:r>
            <a:r>
              <a:rPr kumimoji="1" lang="en-US" sz="2800" kern="0" dirty="0">
                <a:latin typeface="Myriad Pro" panose="020B0503030403020204" charset="0"/>
              </a:rPr>
              <a:t>– 6 </a:t>
            </a:r>
            <a:r>
              <a:rPr kumimoji="1" lang="en-US" sz="2800" kern="0" dirty="0" err="1">
                <a:latin typeface="Myriad Pro" panose="020B0503030403020204" charset="0"/>
              </a:rPr>
              <a:t>wks</a:t>
            </a:r>
            <a:r>
              <a:rPr kumimoji="1" lang="en-US" sz="2800" kern="0" dirty="0">
                <a:latin typeface="Myriad Pro" panose="020B0503030403020204" charset="0"/>
              </a:rPr>
              <a:t> 	      </a:t>
            </a:r>
          </a:p>
          <a:p>
            <a:pPr marL="742950" lvl="1" indent="-285750">
              <a:spcBef>
                <a:spcPct val="20000"/>
              </a:spcBef>
              <a:buClr>
                <a:schemeClr val="accent2"/>
              </a:buClr>
              <a:buFont typeface="Wingdings" pitchFamily="2" charset="2"/>
              <a:buChar char="Ø"/>
              <a:defRPr/>
            </a:pPr>
            <a:r>
              <a:rPr kumimoji="1" lang="en-US" sz="2800" b="1" kern="0" dirty="0">
                <a:latin typeface="Myriad Pro" panose="020B0503030403020204" charset="0"/>
              </a:rPr>
              <a:t>Pediatrics</a:t>
            </a:r>
            <a:r>
              <a:rPr kumimoji="1" lang="en-US" sz="2800" kern="0" dirty="0">
                <a:latin typeface="Myriad Pro" panose="020B0503030403020204" charset="0"/>
              </a:rPr>
              <a:t> – 6 </a:t>
            </a:r>
            <a:r>
              <a:rPr kumimoji="1" lang="en-US" sz="2800" kern="0" dirty="0" err="1">
                <a:latin typeface="Myriad Pro" panose="020B0503030403020204" charset="0"/>
              </a:rPr>
              <a:t>wks</a:t>
            </a:r>
            <a:r>
              <a:rPr kumimoji="1" lang="en-US" sz="2800" kern="0" dirty="0">
                <a:latin typeface="Myriad Pro" panose="020B0503030403020204" charset="0"/>
              </a:rPr>
              <a:t>   	</a:t>
            </a:r>
          </a:p>
          <a:p>
            <a:pPr marL="742950" lvl="1" indent="-285750">
              <a:spcBef>
                <a:spcPct val="20000"/>
              </a:spcBef>
              <a:buClr>
                <a:schemeClr val="accent2"/>
              </a:buClr>
              <a:buFont typeface="Wingdings" pitchFamily="2" charset="2"/>
              <a:buChar char="Ø"/>
              <a:defRPr/>
            </a:pPr>
            <a:r>
              <a:rPr kumimoji="1" lang="en-US" sz="2800" b="1" kern="0" dirty="0">
                <a:latin typeface="Myriad Pro" panose="020B0503030403020204" charset="0"/>
              </a:rPr>
              <a:t>Psychiatry	 </a:t>
            </a:r>
            <a:r>
              <a:rPr kumimoji="1" lang="en-US" sz="2800" kern="0" dirty="0">
                <a:latin typeface="Myriad Pro" panose="020B0503030403020204" charset="0"/>
              </a:rPr>
              <a:t>– 6 </a:t>
            </a:r>
            <a:r>
              <a:rPr kumimoji="1" lang="en-US" sz="2800" kern="0" dirty="0" err="1">
                <a:latin typeface="Myriad Pro" panose="020B0503030403020204" charset="0"/>
              </a:rPr>
              <a:t>wks</a:t>
            </a:r>
            <a:endParaRPr kumimoji="1" lang="en-US" sz="2800" kern="0" dirty="0">
              <a:latin typeface="Myriad Pro" panose="020B0503030403020204" charset="0"/>
            </a:endParaRPr>
          </a:p>
        </p:txBody>
      </p:sp>
    </p:spTree>
    <p:extLst>
      <p:ext uri="{BB962C8B-B14F-4D97-AF65-F5344CB8AC3E}">
        <p14:creationId xmlns:p14="http://schemas.microsoft.com/office/powerpoint/2010/main" val="76042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253515"/>
            <a:ext cx="10871560" cy="3105727"/>
          </a:xfrm>
        </p:spPr>
        <p:txBody>
          <a:bodyPr>
            <a:normAutofit fontScale="85000" lnSpcReduction="20000"/>
          </a:bodyPr>
          <a:lstStyle/>
          <a:p>
            <a:pPr marL="457200" indent="-457200">
              <a:lnSpc>
                <a:spcPct val="90000"/>
              </a:lnSpc>
              <a:spcBef>
                <a:spcPct val="40000"/>
              </a:spcBef>
              <a:buFont typeface="Arial" panose="020B0604020202020204" pitchFamily="34" charset="0"/>
              <a:buChar char="•"/>
            </a:pPr>
            <a:r>
              <a:rPr lang="en-US" sz="3200" dirty="0"/>
              <a:t>Any core clerkship may occur first</a:t>
            </a:r>
          </a:p>
          <a:p>
            <a:pPr marL="457200" indent="-457200">
              <a:lnSpc>
                <a:spcPct val="90000"/>
              </a:lnSpc>
              <a:spcBef>
                <a:spcPct val="40000"/>
              </a:spcBef>
              <a:buFont typeface="Arial" panose="020B0604020202020204" pitchFamily="34" charset="0"/>
              <a:buChar char="•"/>
            </a:pPr>
            <a:endParaRPr lang="en-US" sz="3200" dirty="0"/>
          </a:p>
          <a:p>
            <a:pPr marL="457200" indent="-457200">
              <a:lnSpc>
                <a:spcPct val="90000"/>
              </a:lnSpc>
              <a:spcBef>
                <a:spcPct val="40000"/>
              </a:spcBef>
              <a:buFont typeface="Arial" panose="020B0604020202020204" pitchFamily="34" charset="0"/>
              <a:buChar char="•"/>
            </a:pPr>
            <a:r>
              <a:rPr lang="en-US" sz="3200" dirty="0"/>
              <a:t>None are prerequisite to any other</a:t>
            </a:r>
          </a:p>
          <a:p>
            <a:pPr marL="457200" indent="-457200">
              <a:lnSpc>
                <a:spcPct val="90000"/>
              </a:lnSpc>
              <a:spcBef>
                <a:spcPct val="40000"/>
              </a:spcBef>
              <a:buFont typeface="Arial" panose="020B0604020202020204" pitchFamily="34" charset="0"/>
              <a:buChar char="•"/>
            </a:pPr>
            <a:endParaRPr lang="en-US" sz="3200" dirty="0"/>
          </a:p>
          <a:p>
            <a:pPr marL="457200" indent="-457200">
              <a:lnSpc>
                <a:spcPct val="90000"/>
              </a:lnSpc>
              <a:spcBef>
                <a:spcPct val="40000"/>
              </a:spcBef>
              <a:buFont typeface="Arial" panose="020B0604020202020204" pitchFamily="34" charset="0"/>
              <a:buChar char="•"/>
            </a:pPr>
            <a:r>
              <a:rPr lang="en-US" sz="3200" dirty="0"/>
              <a:t>Sequencing not directed toward specific career paths</a:t>
            </a:r>
          </a:p>
          <a:p>
            <a:pPr marL="457200" indent="-457200">
              <a:lnSpc>
                <a:spcPct val="90000"/>
              </a:lnSpc>
              <a:spcBef>
                <a:spcPct val="40000"/>
              </a:spcBef>
              <a:buFont typeface="Arial" panose="020B0604020202020204" pitchFamily="34" charset="0"/>
              <a:buChar char="•"/>
            </a:pPr>
            <a:endParaRPr lang="en-US" sz="3200" dirty="0"/>
          </a:p>
          <a:p>
            <a:pPr marL="457200" indent="-457200">
              <a:lnSpc>
                <a:spcPct val="90000"/>
              </a:lnSpc>
              <a:spcBef>
                <a:spcPct val="40000"/>
              </a:spcBef>
              <a:buFont typeface="Arial" panose="020B0604020202020204" pitchFamily="34" charset="0"/>
              <a:buChar char="•"/>
            </a:pPr>
            <a:r>
              <a:rPr lang="en-US" sz="3200" dirty="0"/>
              <a:t>Each track guarantees all core clerkships</a:t>
            </a:r>
          </a:p>
          <a:p>
            <a:endParaRPr lang="en-US" dirty="0"/>
          </a:p>
        </p:txBody>
      </p:sp>
      <p:sp>
        <p:nvSpPr>
          <p:cNvPr id="4" name="Title 3"/>
          <p:cNvSpPr>
            <a:spLocks noGrp="1"/>
          </p:cNvSpPr>
          <p:nvPr>
            <p:ph type="title"/>
          </p:nvPr>
        </p:nvSpPr>
        <p:spPr>
          <a:xfrm>
            <a:off x="814918" y="1261308"/>
            <a:ext cx="10629839" cy="883924"/>
          </a:xfrm>
        </p:spPr>
        <p:txBody>
          <a:bodyPr/>
          <a:lstStyle/>
          <a:p>
            <a:r>
              <a:rPr lang="en-US" dirty="0"/>
              <a:t>Required clerkship sequencing</a:t>
            </a:r>
          </a:p>
        </p:txBody>
      </p:sp>
    </p:spTree>
    <p:extLst>
      <p:ext uri="{BB962C8B-B14F-4D97-AF65-F5344CB8AC3E}">
        <p14:creationId xmlns:p14="http://schemas.microsoft.com/office/powerpoint/2010/main" val="321733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512823"/>
            <a:ext cx="10871560" cy="2168359"/>
          </a:xfrm>
        </p:spPr>
        <p:txBody>
          <a:bodyPr>
            <a:normAutofit/>
          </a:bodyPr>
          <a:lstStyle/>
          <a:p>
            <a:pPr marL="457200" indent="-457200">
              <a:lnSpc>
                <a:spcPct val="90000"/>
              </a:lnSpc>
              <a:spcBef>
                <a:spcPct val="40000"/>
              </a:spcBef>
              <a:buFont typeface="Arial" panose="020B0604020202020204" pitchFamily="34" charset="0"/>
              <a:buChar char="•"/>
            </a:pPr>
            <a:r>
              <a:rPr lang="en-US" sz="3200" dirty="0"/>
              <a:t>Limited to certain clinical specialties or research experiences</a:t>
            </a:r>
          </a:p>
          <a:p>
            <a:pPr>
              <a:lnSpc>
                <a:spcPct val="90000"/>
              </a:lnSpc>
              <a:spcBef>
                <a:spcPct val="40000"/>
              </a:spcBef>
            </a:pPr>
            <a:endParaRPr lang="en-US" sz="3200" dirty="0"/>
          </a:p>
          <a:p>
            <a:pPr marL="457200" indent="-457200">
              <a:lnSpc>
                <a:spcPct val="90000"/>
              </a:lnSpc>
              <a:spcBef>
                <a:spcPct val="40000"/>
              </a:spcBef>
              <a:buFont typeface="Arial" panose="020B0604020202020204" pitchFamily="34" charset="0"/>
              <a:buChar char="•"/>
            </a:pPr>
            <a:r>
              <a:rPr lang="en-US" sz="3200" dirty="0"/>
              <a:t>Additional details later in program</a:t>
            </a:r>
          </a:p>
          <a:p>
            <a:endParaRPr lang="en-US" dirty="0"/>
          </a:p>
        </p:txBody>
      </p:sp>
      <p:sp>
        <p:nvSpPr>
          <p:cNvPr id="4" name="Title 3"/>
          <p:cNvSpPr>
            <a:spLocks noGrp="1"/>
          </p:cNvSpPr>
          <p:nvPr>
            <p:ph type="title"/>
          </p:nvPr>
        </p:nvSpPr>
        <p:spPr>
          <a:xfrm>
            <a:off x="814918" y="1463742"/>
            <a:ext cx="10629839" cy="883924"/>
          </a:xfrm>
        </p:spPr>
        <p:txBody>
          <a:bodyPr/>
          <a:lstStyle/>
          <a:p>
            <a:r>
              <a:rPr lang="en-US" dirty="0"/>
              <a:t>Third year elective options</a:t>
            </a:r>
          </a:p>
        </p:txBody>
      </p:sp>
    </p:spTree>
    <p:extLst>
      <p:ext uri="{BB962C8B-B14F-4D97-AF65-F5344CB8AC3E}">
        <p14:creationId xmlns:p14="http://schemas.microsoft.com/office/powerpoint/2010/main" val="286082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1744502"/>
            <a:ext cx="10871560" cy="4531170"/>
          </a:xfrm>
        </p:spPr>
        <p:txBody>
          <a:bodyPr>
            <a:normAutofit fontScale="92500" lnSpcReduction="20000"/>
          </a:bodyPr>
          <a:lstStyle/>
          <a:p>
            <a:pPr>
              <a:lnSpc>
                <a:spcPct val="90000"/>
              </a:lnSpc>
            </a:pPr>
            <a:r>
              <a:rPr lang="en-US" sz="2800" b="1" dirty="0">
                <a:latin typeface="Myriad Pro" panose="020B0503030403020204" charset="0"/>
              </a:rPr>
              <a:t>PCM-3 Seminars </a:t>
            </a:r>
            <a:r>
              <a:rPr lang="en-US" sz="2800" dirty="0">
                <a:latin typeface="Myriad Pro" panose="020B0503030403020204" charset="0"/>
              </a:rPr>
              <a:t>(only 9 sessions throughout year, dates on academic calendar</a:t>
            </a:r>
            <a:r>
              <a:rPr lang="en-US" dirty="0">
                <a:latin typeface="Myriad Pro" panose="020B0503030403020204" charset="0"/>
              </a:rPr>
              <a:t>)</a:t>
            </a:r>
          </a:p>
          <a:p>
            <a:pPr lvl="1">
              <a:lnSpc>
                <a:spcPct val="90000"/>
              </a:lnSpc>
              <a:buFont typeface="Monotype Sorts" pitchFamily="2" charset="2"/>
              <a:buNone/>
            </a:pPr>
            <a:r>
              <a:rPr lang="en-US" dirty="0">
                <a:latin typeface="Myriad Pro" panose="020B0503030403020204" charset="0"/>
              </a:rPr>
              <a:t>	</a:t>
            </a:r>
            <a:r>
              <a:rPr lang="en-US" sz="2000" b="1" dirty="0">
                <a:latin typeface="Myriad Pro" panose="020B0503030403020204" charset="0"/>
              </a:rPr>
              <a:t>Representative Topics </a:t>
            </a:r>
            <a:r>
              <a:rPr lang="en-US" sz="2000" dirty="0">
                <a:latin typeface="Myriad Pro" panose="020B0503030403020204" charset="0"/>
              </a:rPr>
              <a:t>(</a:t>
            </a:r>
            <a:r>
              <a:rPr lang="en-US" sz="2000" i="1" dirty="0">
                <a:latin typeface="Myriad Pro" panose="020B0503030403020204" charset="0"/>
              </a:rPr>
              <a:t>subject to change</a:t>
            </a:r>
            <a:r>
              <a:rPr lang="en-US" sz="2000" dirty="0">
                <a:latin typeface="Myriad Pro" panose="020B0503030403020204" charset="0"/>
              </a:rPr>
              <a:t>):</a:t>
            </a:r>
            <a:r>
              <a:rPr lang="en-US" dirty="0">
                <a:latin typeface="Myriad Pro" panose="020B0503030403020204" charset="0"/>
              </a:rPr>
              <a:t> </a:t>
            </a:r>
          </a:p>
          <a:p>
            <a:pPr lvl="2">
              <a:lnSpc>
                <a:spcPct val="90000"/>
              </a:lnSpc>
            </a:pPr>
            <a:r>
              <a:rPr lang="en-US" sz="1700" dirty="0">
                <a:latin typeface="Myriad Pro" panose="020B0503030403020204" charset="0"/>
              </a:rPr>
              <a:t>Business, Professionalism &amp; Justice</a:t>
            </a:r>
          </a:p>
          <a:p>
            <a:pPr lvl="2">
              <a:lnSpc>
                <a:spcPct val="90000"/>
              </a:lnSpc>
            </a:pPr>
            <a:r>
              <a:rPr lang="en-US" sz="1700" dirty="0">
                <a:latin typeface="Myriad Pro" panose="020B0503030403020204" charset="0"/>
              </a:rPr>
              <a:t>Inter-professional teamwork</a:t>
            </a:r>
          </a:p>
          <a:p>
            <a:pPr lvl="2">
              <a:lnSpc>
                <a:spcPct val="90000"/>
              </a:lnSpc>
            </a:pPr>
            <a:r>
              <a:rPr lang="en-US" sz="1700" dirty="0">
                <a:latin typeface="Myriad Pro" panose="020B0503030403020204" charset="0"/>
              </a:rPr>
              <a:t>Global Health</a:t>
            </a:r>
          </a:p>
          <a:p>
            <a:pPr lvl="2">
              <a:lnSpc>
                <a:spcPct val="90000"/>
              </a:lnSpc>
            </a:pPr>
            <a:r>
              <a:rPr lang="en-US" sz="1700" dirty="0">
                <a:latin typeface="Myriad Pro" panose="020B0503030403020204" charset="0"/>
              </a:rPr>
              <a:t>End of Life Care I &amp; II</a:t>
            </a:r>
          </a:p>
          <a:p>
            <a:pPr lvl="2">
              <a:lnSpc>
                <a:spcPct val="90000"/>
              </a:lnSpc>
            </a:pPr>
            <a:r>
              <a:rPr lang="en-US" sz="1700" dirty="0">
                <a:latin typeface="Myriad Pro" panose="020B0503030403020204" charset="0"/>
              </a:rPr>
              <a:t>Ethics and Professionalism</a:t>
            </a:r>
          </a:p>
          <a:p>
            <a:pPr lvl="2">
              <a:lnSpc>
                <a:spcPct val="90000"/>
              </a:lnSpc>
            </a:pPr>
            <a:r>
              <a:rPr lang="en-US" sz="1700" dirty="0">
                <a:latin typeface="Myriad Pro" panose="020B0503030403020204" charset="0"/>
              </a:rPr>
              <a:t>The Opioid Epidemic</a:t>
            </a:r>
          </a:p>
          <a:p>
            <a:pPr lvl="2">
              <a:lnSpc>
                <a:spcPct val="90000"/>
              </a:lnSpc>
            </a:pPr>
            <a:r>
              <a:rPr lang="en-US" sz="1700" dirty="0">
                <a:latin typeface="Myriad Pro" panose="020B0503030403020204" charset="0"/>
              </a:rPr>
              <a:t>Comprehensive Patient Care: Nutrition and Prevention/Screening/Nutrition Expo</a:t>
            </a:r>
          </a:p>
          <a:p>
            <a:pPr lvl="2">
              <a:lnSpc>
                <a:spcPct val="90000"/>
              </a:lnSpc>
            </a:pPr>
            <a:r>
              <a:rPr lang="en-US" sz="1700" dirty="0">
                <a:latin typeface="Myriad Pro" panose="020B0503030403020204" charset="0"/>
              </a:rPr>
              <a:t>Caring for and With our Immigrant Neighbors</a:t>
            </a:r>
          </a:p>
          <a:p>
            <a:pPr lvl="2">
              <a:lnSpc>
                <a:spcPct val="90000"/>
              </a:lnSpc>
            </a:pPr>
            <a:r>
              <a:rPr lang="en-US" sz="1700" dirty="0">
                <a:latin typeface="Myriad Pro" panose="020B0503030403020204" charset="0"/>
              </a:rPr>
              <a:t>Becoming the Third Year Medical Student You Want to Be</a:t>
            </a:r>
          </a:p>
          <a:p>
            <a:pPr marL="914400" lvl="2" indent="0">
              <a:lnSpc>
                <a:spcPct val="90000"/>
              </a:lnSpc>
              <a:buNone/>
            </a:pPr>
            <a:endParaRPr lang="en-US" sz="1500" dirty="0">
              <a:latin typeface="Myriad Pro" panose="020B0503030403020204" charset="0"/>
            </a:endParaRPr>
          </a:p>
          <a:p>
            <a:r>
              <a:rPr lang="en-US" sz="2200" i="1" dirty="0"/>
              <a:t>Please note, students are allowed up to two </a:t>
            </a:r>
            <a:r>
              <a:rPr lang="en-US" sz="2200" b="1" i="1" u="sng" dirty="0"/>
              <a:t>excused</a:t>
            </a:r>
            <a:r>
              <a:rPr lang="en-US" sz="2200" b="1" i="1" dirty="0"/>
              <a:t> </a:t>
            </a:r>
            <a:r>
              <a:rPr lang="en-US" sz="2200" i="1" dirty="0"/>
              <a:t>absences for PCM-3. A third absence will result in automatic failure of the course, which would require repeating the course again in its entirety.</a:t>
            </a:r>
          </a:p>
          <a:p>
            <a:endParaRPr lang="en-US" sz="2200" i="1" dirty="0"/>
          </a:p>
          <a:p>
            <a:r>
              <a:rPr lang="en-US" sz="2200" i="1" dirty="0"/>
              <a:t>We try to make the afternoons yours, to use as personal time.</a:t>
            </a:r>
          </a:p>
        </p:txBody>
      </p:sp>
      <p:sp>
        <p:nvSpPr>
          <p:cNvPr id="4" name="Title 3"/>
          <p:cNvSpPr>
            <a:spLocks noGrp="1"/>
          </p:cNvSpPr>
          <p:nvPr>
            <p:ph type="title"/>
          </p:nvPr>
        </p:nvSpPr>
        <p:spPr>
          <a:xfrm>
            <a:off x="814918" y="789670"/>
            <a:ext cx="10629839" cy="883924"/>
          </a:xfrm>
        </p:spPr>
        <p:txBody>
          <a:bodyPr/>
          <a:lstStyle/>
          <a:p>
            <a:r>
              <a:rPr lang="en-US" dirty="0"/>
              <a:t>Other Third year requirements	</a:t>
            </a:r>
          </a:p>
        </p:txBody>
      </p:sp>
    </p:spTree>
    <p:extLst>
      <p:ext uri="{BB962C8B-B14F-4D97-AF65-F5344CB8AC3E}">
        <p14:creationId xmlns:p14="http://schemas.microsoft.com/office/powerpoint/2010/main" val="271885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145232"/>
            <a:ext cx="10871560" cy="3755054"/>
          </a:xfrm>
        </p:spPr>
        <p:txBody>
          <a:bodyPr>
            <a:normAutofit/>
          </a:bodyPr>
          <a:lstStyle/>
          <a:p>
            <a:pPr marL="342900" lvl="1" indent="-342900">
              <a:lnSpc>
                <a:spcPct val="90000"/>
              </a:lnSpc>
              <a:buFont typeface="Arial" panose="020B0604020202020204" pitchFamily="34" charset="0"/>
              <a:buChar char="•"/>
            </a:pPr>
            <a:r>
              <a:rPr lang="en-US" sz="2200" b="1" dirty="0">
                <a:latin typeface="Myriad Pro" panose="020B0503030403020204" charset="0"/>
              </a:rPr>
              <a:t>TCM-3 </a:t>
            </a:r>
            <a:r>
              <a:rPr lang="en-US" sz="2200" dirty="0">
                <a:latin typeface="Myriad Pro" panose="020B0503030403020204" charset="0"/>
              </a:rPr>
              <a:t>(Topics in Clinical Medicine – aka vertical curriculum)</a:t>
            </a:r>
          </a:p>
          <a:p>
            <a:pPr lvl="1">
              <a:lnSpc>
                <a:spcPct val="90000"/>
              </a:lnSpc>
              <a:buFont typeface="Arial" panose="020B0604020202020204" pitchFamily="34" charset="0"/>
              <a:buChar char="•"/>
            </a:pPr>
            <a:r>
              <a:rPr lang="en-US" sz="2200" dirty="0">
                <a:latin typeface="Myriad Pro" panose="020B0503030403020204" charset="0"/>
              </a:rPr>
              <a:t>End of Life</a:t>
            </a:r>
          </a:p>
          <a:p>
            <a:pPr lvl="1">
              <a:lnSpc>
                <a:spcPct val="90000"/>
              </a:lnSpc>
              <a:buFont typeface="Arial" panose="020B0604020202020204" pitchFamily="34" charset="0"/>
              <a:buChar char="•"/>
            </a:pPr>
            <a:r>
              <a:rPr lang="en-US" sz="2200" dirty="0">
                <a:latin typeface="Myriad Pro" panose="020B0503030403020204" charset="0"/>
              </a:rPr>
              <a:t>Point of Care Ultrasound</a:t>
            </a:r>
          </a:p>
          <a:p>
            <a:pPr lvl="1">
              <a:lnSpc>
                <a:spcPct val="90000"/>
              </a:lnSpc>
              <a:buFont typeface="Arial" panose="020B0604020202020204" pitchFamily="34" charset="0"/>
              <a:buChar char="•"/>
            </a:pPr>
            <a:r>
              <a:rPr lang="en-US" sz="2200" dirty="0">
                <a:latin typeface="Myriad Pro" panose="020B0503030403020204" charset="0"/>
              </a:rPr>
              <a:t>Radiology</a:t>
            </a:r>
          </a:p>
          <a:p>
            <a:pPr lvl="1">
              <a:lnSpc>
                <a:spcPct val="90000"/>
              </a:lnSpc>
              <a:buFont typeface="Arial" panose="020B0604020202020204" pitchFamily="34" charset="0"/>
              <a:buChar char="•"/>
            </a:pPr>
            <a:r>
              <a:rPr lang="en-US" sz="2200" dirty="0">
                <a:latin typeface="Myriad Pro" panose="020B0503030403020204" charset="0"/>
              </a:rPr>
              <a:t>Comprehensive year-end exam</a:t>
            </a:r>
          </a:p>
          <a:p>
            <a:pPr lvl="1">
              <a:lnSpc>
                <a:spcPct val="90000"/>
              </a:lnSpc>
              <a:buFont typeface="Arial" panose="020B0604020202020204" pitchFamily="34" charset="0"/>
              <a:buChar char="•"/>
            </a:pPr>
            <a:r>
              <a:rPr lang="en-US" sz="2200" dirty="0">
                <a:latin typeface="Myriad Pro" panose="020B0503030403020204" charset="0"/>
              </a:rPr>
              <a:t>End-of-life OSCE</a:t>
            </a:r>
          </a:p>
          <a:p>
            <a:pPr marL="342900" lvl="1" indent="-342900">
              <a:lnSpc>
                <a:spcPct val="90000"/>
              </a:lnSpc>
              <a:buFont typeface="Arial" panose="020B0604020202020204" pitchFamily="34" charset="0"/>
              <a:buChar char="•"/>
            </a:pPr>
            <a:endParaRPr lang="en-US" sz="2200" b="1" dirty="0">
              <a:latin typeface="Myriad Pro" panose="020B0503030403020204" charset="0"/>
            </a:endParaRPr>
          </a:p>
          <a:p>
            <a:pPr marL="342900" lvl="1" indent="-342900">
              <a:lnSpc>
                <a:spcPct val="90000"/>
              </a:lnSpc>
              <a:buFont typeface="Arial" panose="020B0604020202020204" pitchFamily="34" charset="0"/>
              <a:buChar char="•"/>
            </a:pPr>
            <a:r>
              <a:rPr lang="en-US" sz="2200" b="1" dirty="0">
                <a:latin typeface="Myriad Pro" panose="020B0503030403020204" charset="0"/>
              </a:rPr>
              <a:t>Medical Humanities</a:t>
            </a:r>
          </a:p>
          <a:p>
            <a:pPr lvl="1">
              <a:lnSpc>
                <a:spcPct val="90000"/>
              </a:lnSpc>
              <a:buFont typeface="Arial" panose="020B0604020202020204" pitchFamily="34" charset="0"/>
              <a:buChar char="•"/>
            </a:pPr>
            <a:r>
              <a:rPr lang="en-US" sz="2200" dirty="0">
                <a:latin typeface="Myriad Pro" panose="020B0503030403020204" charset="0"/>
              </a:rPr>
              <a:t>Ethics Grand Rounds (four required for graduation)</a:t>
            </a:r>
          </a:p>
          <a:p>
            <a:pPr lvl="1">
              <a:lnSpc>
                <a:spcPct val="90000"/>
              </a:lnSpc>
              <a:buFont typeface="Arial" panose="020B0604020202020204" pitchFamily="34" charset="0"/>
              <a:buChar char="•"/>
            </a:pPr>
            <a:r>
              <a:rPr lang="en-US" sz="2200" i="1" dirty="0">
                <a:latin typeface="Myriad Pro" panose="020B0503030403020204" charset="0"/>
              </a:rPr>
              <a:t>Ethics Case Paper (due in spring of 3rd </a:t>
            </a:r>
            <a:r>
              <a:rPr lang="en-US" sz="2200" i="1" dirty="0" err="1">
                <a:latin typeface="Myriad Pro" panose="020B0503030403020204" charset="0"/>
              </a:rPr>
              <a:t>yr</a:t>
            </a:r>
            <a:r>
              <a:rPr lang="en-US" sz="2200" i="1" dirty="0">
                <a:latin typeface="Myriad Pro" panose="020B0503030403020204" charset="0"/>
              </a:rPr>
              <a:t>)</a:t>
            </a:r>
          </a:p>
          <a:p>
            <a:endParaRPr lang="en-US" dirty="0"/>
          </a:p>
        </p:txBody>
      </p:sp>
      <p:sp>
        <p:nvSpPr>
          <p:cNvPr id="4" name="Title 3"/>
          <p:cNvSpPr>
            <a:spLocks noGrp="1"/>
          </p:cNvSpPr>
          <p:nvPr>
            <p:ph type="title"/>
          </p:nvPr>
        </p:nvSpPr>
        <p:spPr>
          <a:xfrm>
            <a:off x="814918" y="1261308"/>
            <a:ext cx="10629839" cy="883924"/>
          </a:xfrm>
        </p:spPr>
        <p:txBody>
          <a:bodyPr>
            <a:normAutofit fontScale="90000"/>
          </a:bodyPr>
          <a:lstStyle/>
          <a:p>
            <a:r>
              <a:rPr lang="en-US" dirty="0"/>
              <a:t>Other Third year requirements (CONTINUED)	</a:t>
            </a:r>
          </a:p>
        </p:txBody>
      </p:sp>
    </p:spTree>
    <p:extLst>
      <p:ext uri="{BB962C8B-B14F-4D97-AF65-F5344CB8AC3E}">
        <p14:creationId xmlns:p14="http://schemas.microsoft.com/office/powerpoint/2010/main" val="262879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172779"/>
            <a:ext cx="10871560" cy="3105727"/>
          </a:xfrm>
        </p:spPr>
        <p:txBody>
          <a:bodyPr>
            <a:normAutofit/>
          </a:bodyPr>
          <a:lstStyle/>
          <a:p>
            <a:pPr marL="457200" indent="-457200">
              <a:spcBef>
                <a:spcPct val="40000"/>
              </a:spcBef>
              <a:buFont typeface="Arial" panose="020B0604020202020204" pitchFamily="34" charset="0"/>
              <a:buChar char="•"/>
            </a:pPr>
            <a:r>
              <a:rPr lang="en-US" sz="2600" dirty="0">
                <a:latin typeface="Myriad Pro" panose="020B0503030403020204" charset="0"/>
              </a:rPr>
              <a:t>Lottery numbers are computer generated at random.</a:t>
            </a:r>
          </a:p>
          <a:p>
            <a:pPr marL="457200" indent="-457200">
              <a:spcBef>
                <a:spcPct val="40000"/>
              </a:spcBef>
              <a:buFont typeface="Arial" panose="020B0604020202020204" pitchFamily="34" charset="0"/>
              <a:buChar char="•"/>
            </a:pPr>
            <a:r>
              <a:rPr lang="en-US" sz="2600" dirty="0">
                <a:latin typeface="Myriad Pro" panose="020B0503030403020204" charset="0"/>
              </a:rPr>
              <a:t>You cannot sell or trade your number!</a:t>
            </a:r>
          </a:p>
          <a:p>
            <a:pPr marL="457200" indent="-457200">
              <a:spcBef>
                <a:spcPct val="40000"/>
              </a:spcBef>
              <a:buFont typeface="Arial" panose="020B0604020202020204" pitchFamily="34" charset="0"/>
              <a:buChar char="•"/>
            </a:pPr>
            <a:r>
              <a:rPr lang="en-US" sz="2600" dirty="0">
                <a:latin typeface="Myriad Pro" panose="020B0503030403020204" charset="0"/>
              </a:rPr>
              <a:t>Track ranking form will be on </a:t>
            </a:r>
            <a:r>
              <a:rPr lang="en-US" sz="2600" dirty="0" err="1">
                <a:latin typeface="Myriad Pro" panose="020B0503030403020204" charset="0"/>
              </a:rPr>
              <a:t>myLUMEN</a:t>
            </a:r>
            <a:r>
              <a:rPr lang="en-US" sz="2600" dirty="0">
                <a:latin typeface="Myriad Pro" panose="020B0503030403020204" charset="0"/>
              </a:rPr>
              <a:t>.</a:t>
            </a:r>
          </a:p>
          <a:p>
            <a:pPr marL="457200" indent="-457200">
              <a:spcBef>
                <a:spcPct val="40000"/>
              </a:spcBef>
              <a:buFont typeface="Arial" panose="020B0604020202020204" pitchFamily="34" charset="0"/>
              <a:buChar char="•"/>
            </a:pPr>
            <a:r>
              <a:rPr lang="en-US" sz="2600" dirty="0">
                <a:latin typeface="Myriad Pro" panose="020B0503030403020204" charset="0"/>
              </a:rPr>
              <a:t>Lottery numbers will be found in myLUMEN and will be available later this week.  </a:t>
            </a:r>
          </a:p>
          <a:p>
            <a:pPr marL="457200" indent="-457200">
              <a:spcBef>
                <a:spcPct val="40000"/>
              </a:spcBef>
              <a:buFont typeface="Arial" panose="020B0604020202020204" pitchFamily="34" charset="0"/>
              <a:buChar char="•"/>
            </a:pPr>
            <a:r>
              <a:rPr lang="en-US" sz="2600" b="1" dirty="0">
                <a:latin typeface="Myriad Pro" panose="020B0503030403020204" charset="0"/>
              </a:rPr>
              <a:t>Track Rank Form is due by Monday, 1/27/25 at 9 AM.</a:t>
            </a:r>
            <a:endParaRPr lang="en-US" sz="2600" dirty="0">
              <a:latin typeface="Myriad Pro" panose="020B0503030403020204" charset="0"/>
            </a:endParaRPr>
          </a:p>
          <a:p>
            <a:endParaRPr lang="en-US" dirty="0"/>
          </a:p>
        </p:txBody>
      </p:sp>
      <p:sp>
        <p:nvSpPr>
          <p:cNvPr id="4" name="Title 3"/>
          <p:cNvSpPr>
            <a:spLocks noGrp="1"/>
          </p:cNvSpPr>
          <p:nvPr>
            <p:ph type="title"/>
          </p:nvPr>
        </p:nvSpPr>
        <p:spPr>
          <a:xfrm>
            <a:off x="814918" y="1261308"/>
            <a:ext cx="10629839" cy="883924"/>
          </a:xfrm>
        </p:spPr>
        <p:txBody>
          <a:bodyPr>
            <a:normAutofit/>
          </a:bodyPr>
          <a:lstStyle/>
          <a:p>
            <a:r>
              <a:rPr lang="en-US" dirty="0"/>
              <a:t>CTS LOTTERY RULES AND PROCESS</a:t>
            </a:r>
          </a:p>
        </p:txBody>
      </p:sp>
    </p:spTree>
    <p:extLst>
      <p:ext uri="{BB962C8B-B14F-4D97-AF65-F5344CB8AC3E}">
        <p14:creationId xmlns:p14="http://schemas.microsoft.com/office/powerpoint/2010/main" val="316388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363908"/>
            <a:ext cx="10871560" cy="3105727"/>
          </a:xfrm>
        </p:spPr>
        <p:txBody>
          <a:bodyPr>
            <a:normAutofit/>
          </a:bodyPr>
          <a:lstStyle/>
          <a:p>
            <a:pPr marL="457200" indent="-457200">
              <a:spcBef>
                <a:spcPct val="40000"/>
              </a:spcBef>
              <a:buFont typeface="Arial" panose="020B0604020202020204" pitchFamily="34" charset="0"/>
              <a:buChar char="•"/>
            </a:pPr>
            <a:r>
              <a:rPr lang="en-US" sz="2800" dirty="0"/>
              <a:t>Once the track assignment is completed, trading of complete tracks or individual clerkships is allowed for a limited time - see “CTS General Info” for rules </a:t>
            </a:r>
          </a:p>
          <a:p>
            <a:pPr marL="457200" indent="-457200">
              <a:spcBef>
                <a:spcPct val="40000"/>
              </a:spcBef>
              <a:buFont typeface="Arial" panose="020B0604020202020204" pitchFamily="34" charset="0"/>
              <a:buChar char="•"/>
            </a:pPr>
            <a:endParaRPr lang="en-US" sz="2800" dirty="0"/>
          </a:p>
          <a:p>
            <a:pPr marL="457200" indent="-457200">
              <a:spcBef>
                <a:spcPct val="40000"/>
              </a:spcBef>
              <a:buFont typeface="Arial" panose="020B0604020202020204" pitchFamily="34" charset="0"/>
              <a:buChar char="•"/>
            </a:pPr>
            <a:r>
              <a:rPr lang="en-US" sz="2800" dirty="0"/>
              <a:t>Changes in sequence also may be possible by petition to Reg. &amp; Records</a:t>
            </a:r>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814918" y="1261308"/>
            <a:ext cx="10629839" cy="883924"/>
          </a:xfrm>
        </p:spPr>
        <p:txBody>
          <a:bodyPr>
            <a:normAutofit/>
          </a:bodyPr>
          <a:lstStyle/>
          <a:p>
            <a:r>
              <a:rPr lang="en-US" dirty="0"/>
              <a:t>CTS LOTTERY RULES AND PROCESS (CONTINUED)</a:t>
            </a:r>
          </a:p>
        </p:txBody>
      </p:sp>
    </p:spTree>
    <p:extLst>
      <p:ext uri="{BB962C8B-B14F-4D97-AF65-F5344CB8AC3E}">
        <p14:creationId xmlns:p14="http://schemas.microsoft.com/office/powerpoint/2010/main" val="408138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4918" y="1021006"/>
            <a:ext cx="10629381" cy="883924"/>
          </a:xfrm>
        </p:spPr>
        <p:txBody>
          <a:bodyPr>
            <a:normAutofit/>
          </a:bodyPr>
          <a:lstStyle/>
          <a:p>
            <a:endParaRPr lang="en-US" dirty="0"/>
          </a:p>
        </p:txBody>
      </p:sp>
      <p:sp>
        <p:nvSpPr>
          <p:cNvPr id="3" name="Text Placeholder 2"/>
          <p:cNvSpPr>
            <a:spLocks noGrp="1"/>
          </p:cNvSpPr>
          <p:nvPr>
            <p:ph type="body" sz="quarter" idx="11"/>
          </p:nvPr>
        </p:nvSpPr>
        <p:spPr>
          <a:xfrm>
            <a:off x="814918" y="2346892"/>
            <a:ext cx="10871560" cy="3105727"/>
          </a:xfrm>
        </p:spPr>
        <p:txBody>
          <a:bodyPr>
            <a:normAutofit fontScale="70000" lnSpcReduction="20000"/>
          </a:bodyPr>
          <a:lstStyle/>
          <a:p>
            <a:pPr marL="457200" indent="-457200">
              <a:lnSpc>
                <a:spcPct val="90000"/>
              </a:lnSpc>
              <a:buFont typeface="Arial" panose="020B0604020202020204" pitchFamily="34" charset="0"/>
              <a:buChar char="•"/>
            </a:pPr>
            <a:r>
              <a:rPr lang="en-US" sz="3200" dirty="0"/>
              <a:t>Different tracks fit different individuals’ needs.</a:t>
            </a:r>
          </a:p>
          <a:p>
            <a:pPr marL="457200" indent="-457200">
              <a:lnSpc>
                <a:spcPct val="90000"/>
              </a:lnSpc>
              <a:buFont typeface="Arial" panose="020B0604020202020204" pitchFamily="34" charset="0"/>
              <a:buChar char="•"/>
            </a:pPr>
            <a:endParaRPr lang="en-US" sz="3200" dirty="0"/>
          </a:p>
          <a:p>
            <a:pPr marL="457200" indent="-457200">
              <a:lnSpc>
                <a:spcPct val="90000"/>
              </a:lnSpc>
              <a:buFont typeface="Arial" panose="020B0604020202020204" pitchFamily="34" charset="0"/>
              <a:buChar char="•"/>
            </a:pPr>
            <a:r>
              <a:rPr lang="en-US" sz="3200" dirty="0"/>
              <a:t>You can do well in any track.</a:t>
            </a:r>
          </a:p>
          <a:p>
            <a:pPr marL="457200" indent="-457200">
              <a:lnSpc>
                <a:spcPct val="90000"/>
              </a:lnSpc>
              <a:buFont typeface="Arial" panose="020B0604020202020204" pitchFamily="34" charset="0"/>
              <a:buChar char="•"/>
            </a:pPr>
            <a:endParaRPr lang="en-US" sz="3200" dirty="0"/>
          </a:p>
          <a:p>
            <a:pPr marL="457200" indent="-457200">
              <a:lnSpc>
                <a:spcPct val="90000"/>
              </a:lnSpc>
              <a:buFont typeface="Arial" panose="020B0604020202020204" pitchFamily="34" charset="0"/>
              <a:buChar char="•"/>
            </a:pPr>
            <a:r>
              <a:rPr lang="en-US" sz="3200" dirty="0"/>
              <a:t>Every core Dept. is prepared for rookies.</a:t>
            </a:r>
          </a:p>
          <a:p>
            <a:pPr marL="457200" indent="-457200">
              <a:lnSpc>
                <a:spcPct val="90000"/>
              </a:lnSpc>
              <a:buFont typeface="Arial" panose="020B0604020202020204" pitchFamily="34" charset="0"/>
              <a:buChar char="•"/>
            </a:pPr>
            <a:endParaRPr lang="en-US" sz="3200" dirty="0"/>
          </a:p>
          <a:p>
            <a:pPr marL="457200" indent="-457200">
              <a:lnSpc>
                <a:spcPct val="90000"/>
              </a:lnSpc>
              <a:buFont typeface="Arial" panose="020B0604020202020204" pitchFamily="34" charset="0"/>
              <a:buChar char="•"/>
            </a:pPr>
            <a:r>
              <a:rPr lang="en-US" sz="3200" dirty="0"/>
              <a:t>All UG trainees (medical students) are new in May; All Grad (residents) trainees are new in July.</a:t>
            </a:r>
          </a:p>
          <a:p>
            <a:pPr>
              <a:lnSpc>
                <a:spcPct val="90000"/>
              </a:lnSpc>
            </a:pPr>
            <a:endParaRPr lang="en-US" sz="3200" dirty="0"/>
          </a:p>
          <a:p>
            <a:pPr marL="457200" indent="-457200">
              <a:lnSpc>
                <a:spcPct val="90000"/>
              </a:lnSpc>
              <a:buFont typeface="Arial" panose="020B0604020202020204" pitchFamily="34" charset="0"/>
              <a:buChar char="•"/>
            </a:pPr>
            <a:r>
              <a:rPr lang="en-US" sz="3200" dirty="0"/>
              <a:t>Clinical skills &amp; knowledge are evaluated on sliding scale during the year.</a:t>
            </a:r>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781080" y="1145028"/>
            <a:ext cx="10629839" cy="883924"/>
          </a:xfrm>
        </p:spPr>
        <p:txBody>
          <a:bodyPr>
            <a:normAutofit/>
          </a:bodyPr>
          <a:lstStyle/>
          <a:p>
            <a:r>
              <a:rPr lang="en-US" dirty="0"/>
              <a:t>RANKING TRACKS</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2310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367060"/>
            <a:ext cx="10629840" cy="2477895"/>
          </a:xfrm>
        </p:spPr>
        <p:txBody>
          <a:bodyPr/>
          <a:lstStyle/>
          <a:p>
            <a:r>
              <a:rPr lang="en-US" dirty="0"/>
              <a:t>To de-mystify the process of clinical scheduling</a:t>
            </a:r>
          </a:p>
          <a:p>
            <a:r>
              <a:rPr lang="en-US" dirty="0"/>
              <a:t>To discuss 3</a:t>
            </a:r>
            <a:r>
              <a:rPr lang="en-US" baseline="30000" dirty="0"/>
              <a:t>rd</a:t>
            </a:r>
            <a:r>
              <a:rPr lang="en-US" dirty="0"/>
              <a:t> year clerkship requirements &amp; options</a:t>
            </a:r>
          </a:p>
          <a:p>
            <a:r>
              <a:rPr lang="en-US" dirty="0"/>
              <a:t>To build positive anticipation</a:t>
            </a:r>
          </a:p>
          <a:p>
            <a:r>
              <a:rPr lang="en-US" dirty="0"/>
              <a:t>To allow you to plan</a:t>
            </a:r>
          </a:p>
        </p:txBody>
      </p:sp>
      <p:sp>
        <p:nvSpPr>
          <p:cNvPr id="3" name="Title 2"/>
          <p:cNvSpPr>
            <a:spLocks noGrp="1"/>
          </p:cNvSpPr>
          <p:nvPr>
            <p:ph type="title"/>
          </p:nvPr>
        </p:nvSpPr>
        <p:spPr>
          <a:xfrm>
            <a:off x="814460" y="1224060"/>
            <a:ext cx="10629837" cy="1143000"/>
          </a:xfrm>
        </p:spPr>
        <p:txBody>
          <a:bodyPr/>
          <a:lstStyle/>
          <a:p>
            <a:r>
              <a:rPr lang="en-US" dirty="0"/>
              <a:t>session goals</a:t>
            </a:r>
          </a:p>
        </p:txBody>
      </p:sp>
    </p:spTree>
    <p:extLst>
      <p:ext uri="{BB962C8B-B14F-4D97-AF65-F5344CB8AC3E}">
        <p14:creationId xmlns:p14="http://schemas.microsoft.com/office/powerpoint/2010/main" val="45611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081" y="2230583"/>
            <a:ext cx="10629840" cy="3498532"/>
          </a:xfrm>
        </p:spPr>
        <p:txBody>
          <a:bodyPr>
            <a:normAutofit lnSpcReduction="10000"/>
          </a:bodyPr>
          <a:lstStyle/>
          <a:p>
            <a:r>
              <a:rPr lang="en-US" b="1" i="1" dirty="0"/>
              <a:t>SUMMER:</a:t>
            </a:r>
            <a:r>
              <a:rPr lang="en-US" i="1" dirty="0"/>
              <a:t> </a:t>
            </a:r>
            <a:r>
              <a:rPr lang="en-US" dirty="0"/>
              <a:t>You’re learning the ropes.</a:t>
            </a:r>
          </a:p>
          <a:p>
            <a:pPr lvl="2"/>
            <a:r>
              <a:rPr lang="en-US" i="1" dirty="0"/>
              <a:t>You can do well on any track.</a:t>
            </a:r>
          </a:p>
          <a:p>
            <a:pPr marL="914400" lvl="2" indent="0">
              <a:buNone/>
            </a:pPr>
            <a:endParaRPr lang="en-US" i="1" dirty="0"/>
          </a:p>
          <a:p>
            <a:r>
              <a:rPr lang="en-US" b="1" i="1" dirty="0"/>
              <a:t>FALL &amp; WINTER: </a:t>
            </a:r>
            <a:r>
              <a:rPr lang="en-US" dirty="0"/>
              <a:t>Work well for interest areas. </a:t>
            </a:r>
          </a:p>
          <a:p>
            <a:pPr marL="0" indent="0">
              <a:buNone/>
            </a:pPr>
            <a:endParaRPr lang="en-US" dirty="0"/>
          </a:p>
          <a:p>
            <a:r>
              <a:rPr lang="en-US" b="1" i="1" dirty="0"/>
              <a:t>SPRING: </a:t>
            </a:r>
            <a:r>
              <a:rPr lang="en-US" dirty="0"/>
              <a:t>Planning for fourth year electives starts; 	performance should show solid growth &amp; ability</a:t>
            </a:r>
            <a:endParaRPr lang="en-US" b="1" i="1" dirty="0"/>
          </a:p>
        </p:txBody>
      </p:sp>
      <p:sp>
        <p:nvSpPr>
          <p:cNvPr id="3" name="Title 2"/>
          <p:cNvSpPr>
            <a:spLocks noGrp="1"/>
          </p:cNvSpPr>
          <p:nvPr>
            <p:ph type="title"/>
          </p:nvPr>
        </p:nvSpPr>
        <p:spPr>
          <a:xfrm>
            <a:off x="781081" y="992048"/>
            <a:ext cx="10629837" cy="1143000"/>
          </a:xfrm>
        </p:spPr>
        <p:txBody>
          <a:bodyPr/>
          <a:lstStyle/>
          <a:p>
            <a:r>
              <a:rPr lang="en-US" dirty="0"/>
              <a:t>RANKING TRACKS (CONTINUED)</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550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3" y="2203287"/>
            <a:ext cx="10629840" cy="3213193"/>
          </a:xfrm>
        </p:spPr>
        <p:txBody>
          <a:bodyPr>
            <a:normAutofit fontScale="62500" lnSpcReduction="20000"/>
          </a:bodyPr>
          <a:lstStyle/>
          <a:p>
            <a:pPr>
              <a:lnSpc>
                <a:spcPct val="80000"/>
              </a:lnSpc>
            </a:pPr>
            <a:r>
              <a:rPr lang="en-US" dirty="0"/>
              <a:t>The ebb and flow of rigor &amp; type of work</a:t>
            </a:r>
          </a:p>
          <a:p>
            <a:pPr>
              <a:lnSpc>
                <a:spcPct val="80000"/>
              </a:lnSpc>
            </a:pPr>
            <a:endParaRPr lang="en-US" dirty="0"/>
          </a:p>
          <a:p>
            <a:pPr>
              <a:lnSpc>
                <a:spcPct val="80000"/>
              </a:lnSpc>
            </a:pPr>
            <a:r>
              <a:rPr lang="en-US" dirty="0"/>
              <a:t>More challenging/more inspiring sequencing</a:t>
            </a:r>
          </a:p>
          <a:p>
            <a:pPr>
              <a:lnSpc>
                <a:spcPct val="80000"/>
              </a:lnSpc>
            </a:pPr>
            <a:endParaRPr lang="en-US" dirty="0"/>
          </a:p>
          <a:p>
            <a:pPr>
              <a:lnSpc>
                <a:spcPct val="80000"/>
              </a:lnSpc>
            </a:pPr>
            <a:r>
              <a:rPr lang="en-US" dirty="0"/>
              <a:t>With whom do you study/share study resources</a:t>
            </a:r>
          </a:p>
          <a:p>
            <a:pPr>
              <a:lnSpc>
                <a:spcPct val="80000"/>
              </a:lnSpc>
            </a:pPr>
            <a:endParaRPr lang="en-US" dirty="0"/>
          </a:p>
          <a:p>
            <a:pPr>
              <a:lnSpc>
                <a:spcPct val="80000"/>
              </a:lnSpc>
            </a:pPr>
            <a:r>
              <a:rPr lang="en-US" dirty="0"/>
              <a:t>Personal issues (partner’s schedule, commitments)</a:t>
            </a:r>
          </a:p>
          <a:p>
            <a:pPr>
              <a:lnSpc>
                <a:spcPct val="80000"/>
              </a:lnSpc>
            </a:pPr>
            <a:endParaRPr lang="en-US" dirty="0"/>
          </a:p>
          <a:p>
            <a:pPr>
              <a:lnSpc>
                <a:spcPct val="80000"/>
              </a:lnSpc>
            </a:pPr>
            <a:r>
              <a:rPr lang="en-US" dirty="0"/>
              <a:t>Avoiding crowd mentality about “perfect” tracks</a:t>
            </a:r>
          </a:p>
          <a:p>
            <a:pPr>
              <a:lnSpc>
                <a:spcPct val="80000"/>
              </a:lnSpc>
            </a:pPr>
            <a:endParaRPr lang="en-US" dirty="0"/>
          </a:p>
          <a:p>
            <a:pPr>
              <a:lnSpc>
                <a:spcPct val="80000"/>
              </a:lnSpc>
            </a:pPr>
            <a:r>
              <a:rPr lang="en-US" dirty="0"/>
              <a:t>Talking to your advisor</a:t>
            </a:r>
          </a:p>
          <a:p>
            <a:pPr>
              <a:lnSpc>
                <a:spcPct val="80000"/>
              </a:lnSpc>
            </a:pPr>
            <a:endParaRPr lang="en-US" dirty="0"/>
          </a:p>
          <a:p>
            <a:pPr>
              <a:lnSpc>
                <a:spcPct val="80000"/>
              </a:lnSpc>
            </a:pPr>
            <a:r>
              <a:rPr lang="en-US" dirty="0"/>
              <a:t>Talk to OSA deans</a:t>
            </a:r>
          </a:p>
          <a:p>
            <a:endParaRPr lang="en-US" dirty="0"/>
          </a:p>
        </p:txBody>
      </p:sp>
      <p:sp>
        <p:nvSpPr>
          <p:cNvPr id="3" name="Title 2"/>
          <p:cNvSpPr>
            <a:spLocks noGrp="1"/>
          </p:cNvSpPr>
          <p:nvPr>
            <p:ph type="title"/>
          </p:nvPr>
        </p:nvSpPr>
        <p:spPr>
          <a:xfrm>
            <a:off x="814463" y="841922"/>
            <a:ext cx="10629837" cy="1143000"/>
          </a:xfrm>
        </p:spPr>
        <p:txBody>
          <a:bodyPr/>
          <a:lstStyle/>
          <a:p>
            <a:r>
              <a:rPr lang="en-US" dirty="0"/>
              <a:t>You might consider…</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9328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1201" y="446498"/>
            <a:ext cx="10629381" cy="317940"/>
          </a:xfrm>
        </p:spPr>
        <p:txBody>
          <a:bodyPr>
            <a:normAutofit lnSpcReduction="10000"/>
          </a:bodyPr>
          <a:lstStyle/>
          <a:p>
            <a:endParaRPr lang="en-US" dirty="0"/>
          </a:p>
        </p:txBody>
      </p:sp>
      <p:sp>
        <p:nvSpPr>
          <p:cNvPr id="3" name="Text Placeholder 2"/>
          <p:cNvSpPr>
            <a:spLocks noGrp="1"/>
          </p:cNvSpPr>
          <p:nvPr>
            <p:ph type="body" sz="quarter" idx="11"/>
          </p:nvPr>
        </p:nvSpPr>
        <p:spPr>
          <a:xfrm>
            <a:off x="814918" y="2228012"/>
            <a:ext cx="10629381" cy="3584781"/>
          </a:xfrm>
        </p:spPr>
        <p:txBody>
          <a:bodyPr>
            <a:normAutofit fontScale="85000" lnSpcReduction="10000"/>
          </a:bodyPr>
          <a:lstStyle/>
          <a:p>
            <a:r>
              <a:rPr lang="en-US" b="1" dirty="0"/>
              <a:t>REALITY: </a:t>
            </a:r>
          </a:p>
          <a:p>
            <a:pPr marL="457200" indent="-457200">
              <a:spcBef>
                <a:spcPct val="40000"/>
              </a:spcBef>
              <a:buFont typeface="Arial" panose="020B0604020202020204" pitchFamily="34" charset="0"/>
              <a:buChar char="•"/>
            </a:pPr>
            <a:r>
              <a:rPr lang="en-US" dirty="0"/>
              <a:t>It differs by season (everything may be difficult in the summer).</a:t>
            </a:r>
          </a:p>
          <a:p>
            <a:pPr marL="457200" indent="-457200">
              <a:spcBef>
                <a:spcPct val="40000"/>
              </a:spcBef>
              <a:buFont typeface="Arial" panose="020B0604020202020204" pitchFamily="34" charset="0"/>
              <a:buChar char="•"/>
            </a:pPr>
            <a:r>
              <a:rPr lang="en-US" dirty="0"/>
              <a:t>It differs by site, patient load, acuity level.</a:t>
            </a:r>
          </a:p>
          <a:p>
            <a:pPr marL="457200" indent="-457200">
              <a:spcBef>
                <a:spcPct val="40000"/>
              </a:spcBef>
              <a:buFont typeface="Arial" panose="020B0604020202020204" pitchFamily="34" charset="0"/>
              <a:buChar char="•"/>
            </a:pPr>
            <a:r>
              <a:rPr lang="en-US" dirty="0"/>
              <a:t>It differs because of team work ethic &amp; style.</a:t>
            </a:r>
          </a:p>
          <a:p>
            <a:pPr marL="457200" indent="-457200">
              <a:spcBef>
                <a:spcPct val="40000"/>
              </a:spcBef>
              <a:buFont typeface="Arial" panose="020B0604020202020204" pitchFamily="34" charset="0"/>
              <a:buChar char="•"/>
            </a:pPr>
            <a:r>
              <a:rPr lang="en-US" dirty="0"/>
              <a:t>It differs by your own motivation &amp; what you put into each clerkship.</a:t>
            </a:r>
          </a:p>
          <a:p>
            <a:pPr marL="457200" indent="-457200">
              <a:spcBef>
                <a:spcPct val="40000"/>
              </a:spcBef>
              <a:buFont typeface="Arial" panose="020B0604020202020204" pitchFamily="34" charset="0"/>
              <a:buChar char="•"/>
            </a:pPr>
            <a:r>
              <a:rPr lang="en-US" dirty="0"/>
              <a:t>It differs because attendings and residents change each year.</a:t>
            </a:r>
          </a:p>
          <a:p>
            <a:pPr marL="457200" indent="-457200">
              <a:spcBef>
                <a:spcPct val="40000"/>
              </a:spcBef>
              <a:buFont typeface="Arial" panose="020B0604020202020204" pitchFamily="34" charset="0"/>
              <a:buChar char="•"/>
            </a:pPr>
            <a:r>
              <a:rPr lang="en-US" dirty="0"/>
              <a:t>It differs by your own life experiences.</a:t>
            </a:r>
          </a:p>
        </p:txBody>
      </p:sp>
      <p:sp>
        <p:nvSpPr>
          <p:cNvPr id="4" name="Title 3"/>
          <p:cNvSpPr>
            <a:spLocks noGrp="1"/>
          </p:cNvSpPr>
          <p:nvPr>
            <p:ph type="title"/>
          </p:nvPr>
        </p:nvSpPr>
        <p:spPr>
          <a:xfrm>
            <a:off x="814460" y="1054263"/>
            <a:ext cx="10629839" cy="883924"/>
          </a:xfrm>
        </p:spPr>
        <p:txBody>
          <a:bodyPr/>
          <a:lstStyle/>
          <a:p>
            <a:r>
              <a:rPr lang="en-US" dirty="0"/>
              <a:t>Myth: there are easier/harder rotations</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3476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1309" y="702028"/>
            <a:ext cx="10629381" cy="317940"/>
          </a:xfrm>
        </p:spPr>
        <p:txBody>
          <a:bodyPr>
            <a:normAutofit lnSpcReduction="10000"/>
          </a:bodyPr>
          <a:lstStyle/>
          <a:p>
            <a:endParaRPr lang="en-US"/>
          </a:p>
        </p:txBody>
      </p:sp>
      <p:sp>
        <p:nvSpPr>
          <p:cNvPr id="3" name="Text Placeholder 2"/>
          <p:cNvSpPr>
            <a:spLocks noGrp="1"/>
          </p:cNvSpPr>
          <p:nvPr>
            <p:ph type="body" sz="quarter" idx="11"/>
          </p:nvPr>
        </p:nvSpPr>
        <p:spPr>
          <a:xfrm>
            <a:off x="815376" y="2308106"/>
            <a:ext cx="10629381" cy="3584781"/>
          </a:xfrm>
        </p:spPr>
        <p:txBody>
          <a:bodyPr>
            <a:normAutofit fontScale="77500" lnSpcReduction="20000"/>
          </a:bodyPr>
          <a:lstStyle/>
          <a:p>
            <a:pPr marL="457200" indent="-457200">
              <a:lnSpc>
                <a:spcPct val="120000"/>
              </a:lnSpc>
              <a:spcBef>
                <a:spcPct val="40000"/>
              </a:spcBef>
              <a:buFont typeface="Arial" panose="020B0604020202020204" pitchFamily="34" charset="0"/>
              <a:buChar char="•"/>
            </a:pPr>
            <a:r>
              <a:rPr lang="en-US" sz="3200" dirty="0"/>
              <a:t>Be prepared to make the most of every rotation - even those that seem sub-optimal.</a:t>
            </a:r>
          </a:p>
          <a:p>
            <a:pPr marL="457200" indent="-457200">
              <a:lnSpc>
                <a:spcPct val="120000"/>
              </a:lnSpc>
              <a:spcBef>
                <a:spcPct val="40000"/>
              </a:spcBef>
              <a:buFont typeface="Arial" panose="020B0604020202020204" pitchFamily="34" charset="0"/>
              <a:buChar char="•"/>
            </a:pPr>
            <a:endParaRPr lang="en-US" sz="3200" dirty="0"/>
          </a:p>
          <a:p>
            <a:pPr marL="457200" indent="-457200">
              <a:lnSpc>
                <a:spcPct val="120000"/>
              </a:lnSpc>
              <a:spcBef>
                <a:spcPct val="40000"/>
              </a:spcBef>
              <a:buFont typeface="Arial" panose="020B0604020202020204" pitchFamily="34" charset="0"/>
              <a:buChar char="•"/>
            </a:pPr>
            <a:r>
              <a:rPr lang="en-US" sz="3200" dirty="0"/>
              <a:t>Plan to stay focused and involved every month - you can’t turn commitment and enthusiasm on/off during 3rd yr and be successful.</a:t>
            </a:r>
          </a:p>
          <a:p>
            <a:pPr marL="457200" indent="-457200">
              <a:lnSpc>
                <a:spcPct val="120000"/>
              </a:lnSpc>
              <a:spcBef>
                <a:spcPct val="40000"/>
              </a:spcBef>
              <a:buFont typeface="Arial" panose="020B0604020202020204" pitchFamily="34" charset="0"/>
              <a:buChar char="•"/>
            </a:pPr>
            <a:endParaRPr lang="en-US" sz="3200" dirty="0"/>
          </a:p>
          <a:p>
            <a:pPr marL="457200" indent="-457200">
              <a:lnSpc>
                <a:spcPct val="120000"/>
              </a:lnSpc>
              <a:spcBef>
                <a:spcPct val="40000"/>
              </a:spcBef>
              <a:buFont typeface="Arial" panose="020B0604020202020204" pitchFamily="34" charset="0"/>
              <a:buChar char="•"/>
            </a:pPr>
            <a:r>
              <a:rPr lang="en-US" sz="3200" dirty="0"/>
              <a:t>Don’t pick a track around potential vacations or good weather activities.</a:t>
            </a:r>
          </a:p>
          <a:p>
            <a:endParaRPr lang="en-US" b="1" dirty="0"/>
          </a:p>
        </p:txBody>
      </p:sp>
      <p:sp>
        <p:nvSpPr>
          <p:cNvPr id="4" name="Title 3"/>
          <p:cNvSpPr>
            <a:spLocks noGrp="1"/>
          </p:cNvSpPr>
          <p:nvPr>
            <p:ph type="title"/>
          </p:nvPr>
        </p:nvSpPr>
        <p:spPr>
          <a:xfrm>
            <a:off x="814918" y="1299922"/>
            <a:ext cx="10629839" cy="883924"/>
          </a:xfrm>
        </p:spPr>
        <p:txBody>
          <a:bodyPr/>
          <a:lstStyle/>
          <a:p>
            <a:r>
              <a:rPr lang="en-US" dirty="0"/>
              <a:t>GOOD ADVICE:</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1054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4918" y="697065"/>
            <a:ext cx="10629381" cy="317940"/>
          </a:xfrm>
        </p:spPr>
        <p:txBody>
          <a:bodyPr>
            <a:normAutofit lnSpcReduction="10000"/>
          </a:bodyPr>
          <a:lstStyle/>
          <a:p>
            <a:endParaRPr lang="en-US"/>
          </a:p>
        </p:txBody>
      </p:sp>
      <p:sp>
        <p:nvSpPr>
          <p:cNvPr id="3" name="Text Placeholder 2"/>
          <p:cNvSpPr>
            <a:spLocks noGrp="1"/>
          </p:cNvSpPr>
          <p:nvPr>
            <p:ph type="body" sz="quarter" idx="11"/>
          </p:nvPr>
        </p:nvSpPr>
        <p:spPr>
          <a:xfrm>
            <a:off x="814918" y="2310479"/>
            <a:ext cx="10629381" cy="3379006"/>
          </a:xfrm>
        </p:spPr>
        <p:txBody>
          <a:bodyPr>
            <a:normAutofit/>
          </a:bodyPr>
          <a:lstStyle/>
          <a:p>
            <a:pPr marL="457200" indent="-457200">
              <a:lnSpc>
                <a:spcPct val="90000"/>
              </a:lnSpc>
              <a:buFont typeface="Arial" panose="020B0604020202020204" pitchFamily="34" charset="0"/>
              <a:buChar char="•"/>
            </a:pPr>
            <a:r>
              <a:rPr lang="en-US" dirty="0"/>
              <a:t>The track sequence is NOT critical.</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b="1" dirty="0"/>
              <a:t>Don’t get hung up about when every clerkship falls.</a:t>
            </a:r>
          </a:p>
          <a:p>
            <a:pPr marL="457200" indent="-457200">
              <a:lnSpc>
                <a:spcPct val="90000"/>
              </a:lnSpc>
              <a:buFont typeface="Arial" panose="020B0604020202020204" pitchFamily="34" charset="0"/>
              <a:buChar char="•"/>
            </a:pPr>
            <a:endParaRPr lang="en-US" b="1" dirty="0"/>
          </a:p>
          <a:p>
            <a:pPr marL="457200" indent="-457200">
              <a:lnSpc>
                <a:spcPct val="90000"/>
              </a:lnSpc>
              <a:buFont typeface="Arial" panose="020B0604020202020204" pitchFamily="34" charset="0"/>
              <a:buChar char="•"/>
            </a:pPr>
            <a:r>
              <a:rPr lang="en-US" dirty="0"/>
              <a:t>Pick one or two key points relevant and important to your own needs and work those features into your top track picks.</a:t>
            </a:r>
          </a:p>
        </p:txBody>
      </p:sp>
      <p:sp>
        <p:nvSpPr>
          <p:cNvPr id="4" name="Title 3"/>
          <p:cNvSpPr>
            <a:spLocks noGrp="1"/>
          </p:cNvSpPr>
          <p:nvPr>
            <p:ph type="title"/>
          </p:nvPr>
        </p:nvSpPr>
        <p:spPr>
          <a:xfrm>
            <a:off x="814918" y="1220780"/>
            <a:ext cx="10629839" cy="883924"/>
          </a:xfrm>
        </p:spPr>
        <p:txBody>
          <a:bodyPr/>
          <a:lstStyle/>
          <a:p>
            <a:r>
              <a:rPr lang="en-US" dirty="0"/>
              <a:t>FOCUS ON THE “BIG PICTURE”</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8786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4918" y="702029"/>
            <a:ext cx="10629381" cy="317940"/>
          </a:xfrm>
        </p:spPr>
        <p:txBody>
          <a:bodyPr>
            <a:normAutofit lnSpcReduction="10000"/>
          </a:bodyPr>
          <a:lstStyle/>
          <a:p>
            <a:endParaRPr lang="en-US"/>
          </a:p>
        </p:txBody>
      </p:sp>
      <p:sp>
        <p:nvSpPr>
          <p:cNvPr id="3" name="Text Placeholder 2"/>
          <p:cNvSpPr>
            <a:spLocks noGrp="1"/>
          </p:cNvSpPr>
          <p:nvPr>
            <p:ph type="body" sz="quarter" idx="11"/>
          </p:nvPr>
        </p:nvSpPr>
        <p:spPr>
          <a:xfrm>
            <a:off x="814918" y="2411089"/>
            <a:ext cx="10629381" cy="2682776"/>
          </a:xfrm>
        </p:spPr>
        <p:txBody>
          <a:bodyPr>
            <a:normAutofit fontScale="92500" lnSpcReduction="20000"/>
          </a:bodyPr>
          <a:lstStyle/>
          <a:p>
            <a:r>
              <a:rPr lang="en-US" dirty="0"/>
              <a:t>Contact Dean Mendez or Dean Zarco if you are:</a:t>
            </a:r>
          </a:p>
          <a:p>
            <a:pPr marL="457200" indent="-457200">
              <a:buFont typeface="Arial" panose="020B0604020202020204" pitchFamily="34" charset="0"/>
              <a:buChar char="•"/>
            </a:pPr>
            <a:r>
              <a:rPr lang="en-US" dirty="0"/>
              <a:t>in the military scholarship program</a:t>
            </a:r>
          </a:p>
          <a:p>
            <a:pPr marL="457200" indent="-457200">
              <a:buFont typeface="Arial" panose="020B0604020202020204" pitchFamily="34" charset="0"/>
              <a:buChar char="•"/>
            </a:pPr>
            <a:r>
              <a:rPr lang="en-US" dirty="0"/>
              <a:t>anticipating a Year 2 remediation schedule</a:t>
            </a:r>
          </a:p>
          <a:p>
            <a:pPr marL="457200" indent="-457200">
              <a:buFont typeface="Arial" panose="020B0604020202020204" pitchFamily="34" charset="0"/>
              <a:buChar char="•"/>
            </a:pPr>
            <a:r>
              <a:rPr lang="en-US" dirty="0"/>
              <a:t>dealing with other significant academic commitments or concerns</a:t>
            </a:r>
          </a:p>
          <a:p>
            <a:pPr marL="457200" indent="-457200">
              <a:buFont typeface="Arial" panose="020B0604020202020204" pitchFamily="34" charset="0"/>
              <a:buChar char="•"/>
            </a:pPr>
            <a:r>
              <a:rPr lang="en-US" dirty="0"/>
              <a:t>attempting to juggle personal priorities and school</a:t>
            </a:r>
          </a:p>
          <a:p>
            <a:pPr marL="457200" indent="-457200">
              <a:buFont typeface="Arial" panose="020B0604020202020204" pitchFamily="34" charset="0"/>
              <a:buChar char="•"/>
            </a:pPr>
            <a:r>
              <a:rPr lang="en-US" dirty="0"/>
              <a:t>seeking to transfer to another school</a:t>
            </a:r>
          </a:p>
        </p:txBody>
      </p:sp>
      <p:sp>
        <p:nvSpPr>
          <p:cNvPr id="4" name="Title 3"/>
          <p:cNvSpPr>
            <a:spLocks noGrp="1"/>
          </p:cNvSpPr>
          <p:nvPr>
            <p:ph type="title"/>
          </p:nvPr>
        </p:nvSpPr>
        <p:spPr>
          <a:xfrm>
            <a:off x="814460" y="1273567"/>
            <a:ext cx="10629839" cy="883924"/>
          </a:xfrm>
        </p:spPr>
        <p:txBody>
          <a:bodyPr/>
          <a:lstStyle/>
          <a:p>
            <a:r>
              <a:rPr lang="en-US" dirty="0"/>
              <a:t>SPECIAL SITUATIONS TO CONSIDER</a:t>
            </a:r>
          </a:p>
        </p:txBody>
      </p:sp>
      <p:sp>
        <p:nvSpPr>
          <p:cNvPr id="5" name="Text Placeholder 4"/>
          <p:cNvSpPr>
            <a:spLocks noGrp="1"/>
          </p:cNvSpPr>
          <p:nvPr>
            <p:ph type="body" sz="quarter" idx="12"/>
          </p:nvPr>
        </p:nvSpPr>
        <p:spPr>
          <a:xfrm>
            <a:off x="814918" y="5245486"/>
            <a:ext cx="10629381" cy="507197"/>
          </a:xfrm>
        </p:spPr>
        <p:txBody>
          <a:bodyPr/>
          <a:lstStyle/>
          <a:p>
            <a:pPr marL="342900" indent="-342900">
              <a:buFont typeface="Arial" panose="020B0604020202020204" pitchFamily="34" charset="0"/>
              <a:buChar char="•"/>
            </a:pPr>
            <a:r>
              <a:rPr lang="en-US" dirty="0"/>
              <a:t>Faculty advisors &amp; SAS advisors are good resources for advice. </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7846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044" y="2381262"/>
            <a:ext cx="10629840" cy="2899513"/>
          </a:xfrm>
        </p:spPr>
        <p:txBody>
          <a:bodyPr>
            <a:normAutofit/>
          </a:bodyPr>
          <a:lstStyle/>
          <a:p>
            <a:pPr>
              <a:lnSpc>
                <a:spcPct val="80000"/>
              </a:lnSpc>
              <a:spcBef>
                <a:spcPct val="40000"/>
              </a:spcBef>
            </a:pPr>
            <a:r>
              <a:rPr lang="en-US" sz="2800" dirty="0">
                <a:latin typeface="Myriad Pro" panose="020B0503030403020204" charset="0"/>
                <a:cs typeface="Arial" panose="020B0604020202020204" pitchFamily="34" charset="0"/>
              </a:rPr>
              <a:t>Clerkships must be taken at sites specified by SSOM.</a:t>
            </a:r>
          </a:p>
          <a:p>
            <a:pPr>
              <a:lnSpc>
                <a:spcPct val="80000"/>
              </a:lnSpc>
              <a:spcBef>
                <a:spcPct val="40000"/>
              </a:spcBef>
            </a:pPr>
            <a:r>
              <a:rPr lang="en-US" sz="2800" dirty="0">
                <a:latin typeface="Myriad Pro" panose="020B0503030403020204" charset="0"/>
                <a:cs typeface="Arial" panose="020B0604020202020204" pitchFamily="34" charset="0"/>
              </a:rPr>
              <a:t>Sites assigned by lottery: </a:t>
            </a:r>
          </a:p>
          <a:p>
            <a:pPr lvl="1">
              <a:lnSpc>
                <a:spcPct val="80000"/>
              </a:lnSpc>
              <a:spcBef>
                <a:spcPct val="40000"/>
              </a:spcBef>
            </a:pPr>
            <a:r>
              <a:rPr lang="en-US" sz="1800" dirty="0">
                <a:latin typeface="Myriad Pro" panose="020B0503030403020204" charset="0"/>
                <a:cs typeface="Arial" panose="020B0604020202020204" pitchFamily="34" charset="0"/>
              </a:rPr>
              <a:t>Surgery, Neuro, Peds, Psych, Family Med (except sites requiring Spanish fluency)</a:t>
            </a:r>
          </a:p>
          <a:p>
            <a:pPr>
              <a:lnSpc>
                <a:spcPct val="80000"/>
              </a:lnSpc>
              <a:spcBef>
                <a:spcPct val="40000"/>
              </a:spcBef>
            </a:pPr>
            <a:r>
              <a:rPr lang="en-US" sz="2800" dirty="0">
                <a:latin typeface="Myriad Pro" panose="020B0503030403020204" charset="0"/>
                <a:cs typeface="Arial" panose="020B0604020202020204" pitchFamily="34" charset="0"/>
              </a:rPr>
              <a:t>Assignments made by placement:</a:t>
            </a:r>
          </a:p>
          <a:p>
            <a:pPr lvl="1">
              <a:lnSpc>
                <a:spcPct val="80000"/>
              </a:lnSpc>
              <a:spcBef>
                <a:spcPct val="40000"/>
              </a:spcBef>
            </a:pPr>
            <a:r>
              <a:rPr lang="en-US" sz="1800" dirty="0">
                <a:latin typeface="Myriad Pro" panose="020B0503030403020204" charset="0"/>
                <a:cs typeface="Arial" panose="020B0604020202020204" pitchFamily="34" charset="0"/>
              </a:rPr>
              <a:t>OB/GYN, Medicine</a:t>
            </a:r>
          </a:p>
          <a:p>
            <a:pPr>
              <a:lnSpc>
                <a:spcPct val="80000"/>
              </a:lnSpc>
              <a:spcBef>
                <a:spcPct val="40000"/>
              </a:spcBef>
            </a:pPr>
            <a:r>
              <a:rPr lang="en-US" sz="2400" dirty="0">
                <a:latin typeface="Myriad Pro" panose="020B0503030403020204" charset="0"/>
                <a:cs typeface="Arial" panose="020B0604020202020204" pitchFamily="34" charset="0"/>
              </a:rPr>
              <a:t>TRACK LOTTERY NUMBER DOES NOT APPLY TO SITE LOTTERIES.</a:t>
            </a:r>
          </a:p>
        </p:txBody>
      </p:sp>
      <p:sp>
        <p:nvSpPr>
          <p:cNvPr id="3" name="Title 2"/>
          <p:cNvSpPr>
            <a:spLocks noGrp="1"/>
          </p:cNvSpPr>
          <p:nvPr>
            <p:ph type="title"/>
          </p:nvPr>
        </p:nvSpPr>
        <p:spPr>
          <a:xfrm>
            <a:off x="814460" y="910161"/>
            <a:ext cx="10629837" cy="1143000"/>
          </a:xfrm>
        </p:spPr>
        <p:txBody>
          <a:bodyPr/>
          <a:lstStyle/>
          <a:p>
            <a:r>
              <a:rPr lang="en-US" dirty="0"/>
              <a:t>Site assignment process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5907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4919" y="702029"/>
            <a:ext cx="10629381" cy="317940"/>
          </a:xfrm>
        </p:spPr>
        <p:txBody>
          <a:bodyPr>
            <a:normAutofit lnSpcReduction="10000"/>
          </a:bodyPr>
          <a:lstStyle/>
          <a:p>
            <a:endParaRPr lang="en-US" dirty="0"/>
          </a:p>
        </p:txBody>
      </p:sp>
      <p:sp>
        <p:nvSpPr>
          <p:cNvPr id="3" name="Text Placeholder 2"/>
          <p:cNvSpPr>
            <a:spLocks noGrp="1"/>
          </p:cNvSpPr>
          <p:nvPr>
            <p:ph type="body" sz="quarter" idx="11"/>
          </p:nvPr>
        </p:nvSpPr>
        <p:spPr>
          <a:xfrm>
            <a:off x="814919" y="2291059"/>
            <a:ext cx="10779674" cy="3391198"/>
          </a:xfrm>
        </p:spPr>
        <p:txBody>
          <a:bodyPr>
            <a:normAutofit fontScale="85000" lnSpcReduction="10000"/>
          </a:bodyPr>
          <a:lstStyle/>
          <a:p>
            <a:pPr marL="457200" indent="-457200">
              <a:spcBef>
                <a:spcPct val="40000"/>
              </a:spcBef>
              <a:buFont typeface="Arial" panose="020B0604020202020204" pitchFamily="34" charset="0"/>
              <a:buChar char="•"/>
            </a:pPr>
            <a:r>
              <a:rPr lang="en-US" sz="3200" dirty="0"/>
              <a:t>Students submit site preference; once made, assignments are BINDING.</a:t>
            </a:r>
          </a:p>
          <a:p>
            <a:pPr marL="457200" indent="-457200">
              <a:spcBef>
                <a:spcPct val="40000"/>
              </a:spcBef>
              <a:buFont typeface="Arial" panose="020B0604020202020204" pitchFamily="34" charset="0"/>
              <a:buChar char="•"/>
            </a:pPr>
            <a:r>
              <a:rPr lang="en-US" sz="3200" dirty="0"/>
              <a:t>Subsequent lotteries occur about 4 - 6 weeks prior to start of each clerkship.</a:t>
            </a:r>
          </a:p>
          <a:p>
            <a:pPr marL="457200" indent="-457200">
              <a:spcBef>
                <a:spcPct val="40000"/>
              </a:spcBef>
              <a:buFont typeface="Arial" panose="020B0604020202020204" pitchFamily="34" charset="0"/>
              <a:buChar char="•"/>
            </a:pPr>
            <a:r>
              <a:rPr lang="en-US" sz="3200" dirty="0"/>
              <a:t>Follow policies governing site placements  (provided by your clerkship coordinator).</a:t>
            </a:r>
          </a:p>
          <a:p>
            <a:pPr marL="457200" indent="-457200">
              <a:spcBef>
                <a:spcPct val="40000"/>
              </a:spcBef>
              <a:buFont typeface="Arial" panose="020B0604020202020204" pitchFamily="34" charset="0"/>
              <a:buChar char="•"/>
            </a:pPr>
            <a:r>
              <a:rPr lang="en-US" sz="3200" b="1" dirty="0"/>
              <a:t>If placed at Hines VA, follow instructions and complete any onboarding requirements well in advance. </a:t>
            </a:r>
          </a:p>
        </p:txBody>
      </p:sp>
      <p:sp>
        <p:nvSpPr>
          <p:cNvPr id="4" name="Title 3"/>
          <p:cNvSpPr>
            <a:spLocks noGrp="1"/>
          </p:cNvSpPr>
          <p:nvPr>
            <p:ph type="title"/>
          </p:nvPr>
        </p:nvSpPr>
        <p:spPr>
          <a:xfrm>
            <a:off x="781080" y="1213552"/>
            <a:ext cx="10629839" cy="883924"/>
          </a:xfrm>
        </p:spPr>
        <p:txBody>
          <a:bodyPr/>
          <a:lstStyle/>
          <a:p>
            <a:r>
              <a:rPr lang="en-US" dirty="0"/>
              <a:t>Site assignments (Continued)</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5612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1309" y="702029"/>
            <a:ext cx="10629381" cy="317940"/>
          </a:xfrm>
        </p:spPr>
        <p:txBody>
          <a:bodyPr>
            <a:normAutofit lnSpcReduction="10000"/>
          </a:bodyPr>
          <a:lstStyle/>
          <a:p>
            <a:endParaRPr lang="en-US" dirty="0"/>
          </a:p>
        </p:txBody>
      </p:sp>
      <p:sp>
        <p:nvSpPr>
          <p:cNvPr id="3" name="Text Placeholder 2"/>
          <p:cNvSpPr>
            <a:spLocks noGrp="1"/>
          </p:cNvSpPr>
          <p:nvPr>
            <p:ph type="body" sz="quarter" idx="11"/>
          </p:nvPr>
        </p:nvSpPr>
        <p:spPr>
          <a:xfrm>
            <a:off x="814918" y="2253250"/>
            <a:ext cx="10779674" cy="3391198"/>
          </a:xfrm>
        </p:spPr>
        <p:txBody>
          <a:bodyPr>
            <a:normAutofit/>
          </a:bodyPr>
          <a:lstStyle/>
          <a:p>
            <a:pPr marL="457200" indent="-457200">
              <a:spcBef>
                <a:spcPct val="40000"/>
              </a:spcBef>
              <a:buFont typeface="Arial" panose="020B0604020202020204" pitchFamily="34" charset="0"/>
              <a:buChar char="•"/>
            </a:pPr>
            <a:r>
              <a:rPr lang="en-US" sz="3200" dirty="0"/>
              <a:t>You will need good, reliable personal transportation. Your daily schedule may not permit carpooling.</a:t>
            </a:r>
          </a:p>
          <a:p>
            <a:pPr marL="457200" indent="-457200">
              <a:spcBef>
                <a:spcPct val="40000"/>
              </a:spcBef>
              <a:buFont typeface="Arial" panose="020B0604020202020204" pitchFamily="34" charset="0"/>
              <a:buChar char="•"/>
            </a:pPr>
            <a:endParaRPr lang="en-US" sz="3200" dirty="0"/>
          </a:p>
          <a:p>
            <a:pPr marL="457200" indent="-457200">
              <a:spcBef>
                <a:spcPct val="40000"/>
              </a:spcBef>
              <a:buFont typeface="Arial" panose="020B0604020202020204" pitchFamily="34" charset="0"/>
              <a:buChar char="•"/>
            </a:pPr>
            <a:r>
              <a:rPr lang="en-US" sz="3200" dirty="0"/>
              <a:t>Your decrepit, rusted out, 2014 car with four bald tires will not exempt you from being assigned to more distant sites.</a:t>
            </a:r>
          </a:p>
        </p:txBody>
      </p:sp>
      <p:sp>
        <p:nvSpPr>
          <p:cNvPr id="4" name="Title 3"/>
          <p:cNvSpPr>
            <a:spLocks noGrp="1"/>
          </p:cNvSpPr>
          <p:nvPr>
            <p:ph type="title"/>
          </p:nvPr>
        </p:nvSpPr>
        <p:spPr>
          <a:xfrm>
            <a:off x="814918" y="1213552"/>
            <a:ext cx="10629839" cy="883924"/>
          </a:xfrm>
        </p:spPr>
        <p:txBody>
          <a:bodyPr/>
          <a:lstStyle/>
          <a:p>
            <a:r>
              <a:rPr lang="en-US" dirty="0"/>
              <a:t>Site assignments (continued)</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1975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4918" y="444534"/>
            <a:ext cx="10629381" cy="317940"/>
          </a:xfrm>
        </p:spPr>
        <p:txBody>
          <a:bodyPr>
            <a:normAutofit lnSpcReduction="10000"/>
          </a:bodyPr>
          <a:lstStyle/>
          <a:p>
            <a:endParaRPr lang="en-US" dirty="0"/>
          </a:p>
        </p:txBody>
      </p:sp>
      <p:sp>
        <p:nvSpPr>
          <p:cNvPr id="3" name="Text Placeholder 2"/>
          <p:cNvSpPr>
            <a:spLocks noGrp="1"/>
          </p:cNvSpPr>
          <p:nvPr>
            <p:ph type="body" sz="quarter" idx="11"/>
          </p:nvPr>
        </p:nvSpPr>
        <p:spPr>
          <a:xfrm>
            <a:off x="814918" y="2144334"/>
            <a:ext cx="10629381" cy="3427774"/>
          </a:xfrm>
        </p:spPr>
        <p:txBody>
          <a:bodyPr>
            <a:normAutofit fontScale="92500"/>
          </a:bodyPr>
          <a:lstStyle/>
          <a:p>
            <a:pPr marL="342900" indent="-342900">
              <a:lnSpc>
                <a:spcPct val="90000"/>
              </a:lnSpc>
              <a:buFont typeface="Arial" panose="020B0604020202020204" pitchFamily="34" charset="0"/>
              <a:buChar char="•"/>
            </a:pPr>
            <a:r>
              <a:rPr lang="en-US" sz="2400" dirty="0"/>
              <a:t>Your immunizations must be current.</a:t>
            </a:r>
          </a:p>
          <a:p>
            <a:pPr lvl="1">
              <a:lnSpc>
                <a:spcPct val="90000"/>
              </a:lnSpc>
              <a:buFont typeface="Arial" panose="020B0604020202020204" pitchFamily="34" charset="0"/>
              <a:buChar char="•"/>
            </a:pPr>
            <a:r>
              <a:rPr lang="en-US" sz="2400" dirty="0"/>
              <a:t>This includes </a:t>
            </a:r>
            <a:r>
              <a:rPr lang="en-US" sz="2400" dirty="0" err="1"/>
              <a:t>Heptavax</a:t>
            </a:r>
            <a:r>
              <a:rPr lang="en-US" sz="2400" dirty="0"/>
              <a:t> completed and titer drawn</a:t>
            </a:r>
          </a:p>
          <a:p>
            <a:pPr lvl="1">
              <a:lnSpc>
                <a:spcPct val="90000"/>
              </a:lnSpc>
              <a:buFont typeface="Arial" panose="020B0604020202020204" pitchFamily="34" charset="0"/>
              <a:buChar char="•"/>
            </a:pPr>
            <a:r>
              <a:rPr lang="en-US" sz="2400" dirty="0"/>
              <a:t>TB must be current</a:t>
            </a:r>
          </a:p>
          <a:p>
            <a:pPr lvl="1">
              <a:lnSpc>
                <a:spcPct val="90000"/>
              </a:lnSpc>
              <a:buFont typeface="Arial" panose="020B0604020202020204" pitchFamily="34" charset="0"/>
              <a:buChar char="•"/>
            </a:pPr>
            <a:r>
              <a:rPr lang="en-US" sz="2400" dirty="0"/>
              <a:t>Other requirements per site</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a:t>Drug screening is required before the start of the M3 year. This is </a:t>
            </a:r>
            <a:r>
              <a:rPr lang="en-US" sz="2400" b="1" dirty="0"/>
              <a:t>MANDATORY</a:t>
            </a:r>
            <a:r>
              <a:rPr lang="en-US" sz="2400" dirty="0"/>
              <a:t>! You will receive additional information about this from Student Life (Catherine Jardien).</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a:t>Criminal Background Check may be required (student pays).</a:t>
            </a:r>
          </a:p>
          <a:p>
            <a:endParaRPr lang="en-US" dirty="0"/>
          </a:p>
        </p:txBody>
      </p:sp>
      <p:sp>
        <p:nvSpPr>
          <p:cNvPr id="4" name="Title 3"/>
          <p:cNvSpPr>
            <a:spLocks noGrp="1"/>
          </p:cNvSpPr>
          <p:nvPr>
            <p:ph type="title"/>
          </p:nvPr>
        </p:nvSpPr>
        <p:spPr>
          <a:xfrm>
            <a:off x="814460" y="1067911"/>
            <a:ext cx="10629839" cy="883924"/>
          </a:xfrm>
        </p:spPr>
        <p:txBody>
          <a:bodyPr/>
          <a:lstStyle/>
          <a:p>
            <a:r>
              <a:rPr lang="en-US" dirty="0"/>
              <a:t>Site requirements (continued)</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6943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081" y="2039514"/>
            <a:ext cx="10629840" cy="3213193"/>
          </a:xfrm>
        </p:spPr>
        <p:txBody>
          <a:bodyPr>
            <a:normAutofit lnSpcReduction="10000"/>
          </a:bodyPr>
          <a:lstStyle/>
          <a:p>
            <a:pPr>
              <a:spcBef>
                <a:spcPct val="40000"/>
              </a:spcBef>
            </a:pPr>
            <a:r>
              <a:rPr lang="en-US" dirty="0"/>
              <a:t>To describe the clinical calendar</a:t>
            </a:r>
          </a:p>
          <a:p>
            <a:pPr>
              <a:spcBef>
                <a:spcPct val="40000"/>
              </a:spcBef>
            </a:pPr>
            <a:r>
              <a:rPr lang="en-US" dirty="0"/>
              <a:t>To explain the Clerkship Track System (CTS) for 3</a:t>
            </a:r>
            <a:r>
              <a:rPr lang="en-US" baseline="30000" dirty="0"/>
              <a:t>rd</a:t>
            </a:r>
            <a:r>
              <a:rPr lang="en-US" dirty="0"/>
              <a:t> year </a:t>
            </a:r>
          </a:p>
          <a:p>
            <a:pPr>
              <a:spcBef>
                <a:spcPct val="40000"/>
              </a:spcBef>
            </a:pPr>
            <a:r>
              <a:rPr lang="en-US" dirty="0"/>
              <a:t>To review the track assignment process</a:t>
            </a:r>
          </a:p>
          <a:p>
            <a:pPr>
              <a:spcBef>
                <a:spcPct val="40000"/>
              </a:spcBef>
            </a:pPr>
            <a:r>
              <a:rPr lang="en-US" dirty="0"/>
              <a:t>To give you some guidance on ranking tracks</a:t>
            </a:r>
          </a:p>
          <a:p>
            <a:pPr>
              <a:spcBef>
                <a:spcPct val="40000"/>
              </a:spcBef>
            </a:pPr>
            <a:r>
              <a:rPr lang="en-US" dirty="0"/>
              <a:t>To provide an overview of the site assignment process</a:t>
            </a:r>
          </a:p>
        </p:txBody>
      </p:sp>
      <p:sp>
        <p:nvSpPr>
          <p:cNvPr id="3" name="Title 2"/>
          <p:cNvSpPr>
            <a:spLocks noGrp="1"/>
          </p:cNvSpPr>
          <p:nvPr>
            <p:ph type="title"/>
          </p:nvPr>
        </p:nvSpPr>
        <p:spPr>
          <a:xfrm>
            <a:off x="781081" y="896514"/>
            <a:ext cx="10629837" cy="1143000"/>
          </a:xfrm>
        </p:spPr>
        <p:txBody>
          <a:bodyPr/>
          <a:lstStyle/>
          <a:p>
            <a:r>
              <a:rPr lang="en-US" dirty="0"/>
              <a:t>objectives</a:t>
            </a:r>
          </a:p>
        </p:txBody>
      </p:sp>
    </p:spTree>
    <p:extLst>
      <p:ext uri="{BB962C8B-B14F-4D97-AF65-F5344CB8AC3E}">
        <p14:creationId xmlns:p14="http://schemas.microsoft.com/office/powerpoint/2010/main" val="418948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9493" y="560555"/>
            <a:ext cx="10629381" cy="317940"/>
          </a:xfrm>
        </p:spPr>
        <p:txBody>
          <a:bodyPr>
            <a:normAutofit lnSpcReduction="10000"/>
          </a:bodyPr>
          <a:lstStyle/>
          <a:p>
            <a:endParaRPr lang="en-US"/>
          </a:p>
        </p:txBody>
      </p:sp>
      <p:sp>
        <p:nvSpPr>
          <p:cNvPr id="3" name="Text Placeholder 2"/>
          <p:cNvSpPr>
            <a:spLocks noGrp="1"/>
          </p:cNvSpPr>
          <p:nvPr>
            <p:ph type="body" sz="quarter" idx="11"/>
          </p:nvPr>
        </p:nvSpPr>
        <p:spPr>
          <a:xfrm>
            <a:off x="541963" y="2164365"/>
            <a:ext cx="10727369" cy="3736563"/>
          </a:xfrm>
        </p:spPr>
        <p:txBody>
          <a:bodyPr>
            <a:normAutofit fontScale="62500" lnSpcReduction="20000"/>
          </a:bodyPr>
          <a:lstStyle/>
          <a:p>
            <a:pPr marL="457200" indent="-457200">
              <a:buFont typeface="Arial" panose="020B0604020202020204" pitchFamily="34" charset="0"/>
              <a:buChar char="•"/>
            </a:pPr>
            <a:r>
              <a:rPr lang="en-US" sz="3200" dirty="0"/>
              <a:t>Purpose: to offer exposure to certain specialties or subspecialties for students considering these disciplines as a career.</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Pay attention to elective prerequisites when selecting your preferred track and elective.</a:t>
            </a:r>
          </a:p>
          <a:p>
            <a:endParaRPr lang="en-US" sz="3200" dirty="0"/>
          </a:p>
          <a:p>
            <a:pPr marL="457200" indent="-457200">
              <a:buFont typeface="Arial" panose="020B0604020202020204" pitchFamily="34" charset="0"/>
              <a:buChar char="•"/>
            </a:pPr>
            <a:r>
              <a:rPr lang="en-US" sz="3200" dirty="0"/>
              <a:t>Also note when electives are available; some are not offered year-round.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See list of elective options in packet forthcoming; course descriptions online in SSOM Elective Catalog.</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Timetable for when to register in handout forthcoming; and how to register to follow.</a:t>
            </a:r>
          </a:p>
        </p:txBody>
      </p:sp>
      <p:sp>
        <p:nvSpPr>
          <p:cNvPr id="4" name="Title 3"/>
          <p:cNvSpPr>
            <a:spLocks noGrp="1"/>
          </p:cNvSpPr>
          <p:nvPr>
            <p:ph type="title"/>
          </p:nvPr>
        </p:nvSpPr>
        <p:spPr>
          <a:xfrm>
            <a:off x="639493" y="1108854"/>
            <a:ext cx="10629839" cy="883924"/>
          </a:xfrm>
        </p:spPr>
        <p:txBody>
          <a:bodyPr/>
          <a:lstStyle/>
          <a:p>
            <a:r>
              <a:rPr lang="en-US" dirty="0"/>
              <a:t>Third year elective option</a:t>
            </a: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1593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AC29ED-0F07-C1BB-4B1C-D02D9B2E0557}"/>
              </a:ext>
            </a:extLst>
          </p:cNvPr>
          <p:cNvSpPr>
            <a:spLocks noGrp="1"/>
          </p:cNvSpPr>
          <p:nvPr>
            <p:ph type="ctrTitle"/>
          </p:nvPr>
        </p:nvSpPr>
        <p:spPr>
          <a:xfrm>
            <a:off x="4038600" y="1939159"/>
            <a:ext cx="7644627" cy="2751086"/>
          </a:xfrm>
        </p:spPr>
        <p:txBody>
          <a:bodyPr>
            <a:normAutofit/>
          </a:bodyPr>
          <a:lstStyle/>
          <a:p>
            <a:pPr algn="r"/>
            <a:r>
              <a:rPr lang="en-US" dirty="0"/>
              <a:t>Florida Sites Overview</a:t>
            </a:r>
            <a:endParaRPr lang="en-US"/>
          </a:p>
        </p:txBody>
      </p:sp>
      <p:sp>
        <p:nvSpPr>
          <p:cNvPr id="3" name="Subtitle 2">
            <a:extLst>
              <a:ext uri="{FF2B5EF4-FFF2-40B4-BE49-F238E27FC236}">
                <a16:creationId xmlns:a16="http://schemas.microsoft.com/office/drawing/2014/main" id="{F8A5F98B-2358-2E67-75DA-5AE8A9335743}"/>
              </a:ext>
            </a:extLst>
          </p:cNvPr>
          <p:cNvSpPr>
            <a:spLocks noGrp="1"/>
          </p:cNvSpPr>
          <p:nvPr>
            <p:ph type="subTitle" idx="1"/>
          </p:nvPr>
        </p:nvSpPr>
        <p:spPr>
          <a:xfrm>
            <a:off x="4038600" y="4782320"/>
            <a:ext cx="7644627" cy="1329443"/>
          </a:xfrm>
        </p:spPr>
        <p:txBody>
          <a:bodyPr>
            <a:normAutofit/>
          </a:bodyPr>
          <a:lstStyle/>
          <a:p>
            <a:pPr algn="r"/>
            <a:endParaRPr lang="en-US"/>
          </a:p>
        </p:txBody>
      </p:sp>
    </p:spTree>
    <p:extLst>
      <p:ext uri="{BB962C8B-B14F-4D97-AF65-F5344CB8AC3E}">
        <p14:creationId xmlns:p14="http://schemas.microsoft.com/office/powerpoint/2010/main" val="32041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CF87D6F-F55D-B63A-C135-AE5CD965760D}"/>
              </a:ext>
            </a:extLst>
          </p:cNvPr>
          <p:cNvSpPr>
            <a:spLocks noGrp="1"/>
          </p:cNvSpPr>
          <p:nvPr>
            <p:ph type="title"/>
          </p:nvPr>
        </p:nvSpPr>
        <p:spPr>
          <a:xfrm>
            <a:off x="686834" y="1153572"/>
            <a:ext cx="3200400" cy="4461163"/>
          </a:xfrm>
        </p:spPr>
        <p:txBody>
          <a:bodyPr>
            <a:normAutofit/>
          </a:bodyPr>
          <a:lstStyle/>
          <a:p>
            <a:r>
              <a:rPr lang="en-US">
                <a:solidFill>
                  <a:srgbClr val="FFFFFF"/>
                </a:solidFill>
              </a:rPr>
              <a:t>Clerkships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B43749D-DAEE-DD90-C84A-992941C7F00C}"/>
              </a:ext>
            </a:extLst>
          </p:cNvPr>
          <p:cNvSpPr>
            <a:spLocks noGrp="1"/>
          </p:cNvSpPr>
          <p:nvPr>
            <p:ph idx="1"/>
          </p:nvPr>
        </p:nvSpPr>
        <p:spPr>
          <a:xfrm>
            <a:off x="4447308" y="591344"/>
            <a:ext cx="6906491" cy="5585619"/>
          </a:xfrm>
        </p:spPr>
        <p:txBody>
          <a:bodyPr anchor="ctr">
            <a:noAutofit/>
          </a:bodyPr>
          <a:lstStyle/>
          <a:p>
            <a:r>
              <a:rPr lang="en-US" dirty="0"/>
              <a:t>Pediatrics – 5 weeks – Fort Myers – 2 students </a:t>
            </a:r>
          </a:p>
          <a:p>
            <a:r>
              <a:rPr lang="en-US" dirty="0"/>
              <a:t>OB/GYNE– 5 weeks – Fort Myers – 2 students </a:t>
            </a:r>
          </a:p>
          <a:p>
            <a:r>
              <a:rPr lang="en-US" dirty="0"/>
              <a:t>Internal Medicine – 3-4 weeks – Naples – 1 student</a:t>
            </a:r>
          </a:p>
          <a:p>
            <a:pPr marL="0" indent="0">
              <a:buNone/>
            </a:pPr>
            <a:endParaRPr lang="en-US" dirty="0"/>
          </a:p>
          <a:p>
            <a:r>
              <a:rPr lang="en-US" dirty="0"/>
              <a:t>Opportunity created based on student feedback regarding overcrowding during required clinical clerkships and suboptimal exposure to the wide variety of patients. These are high volume sites carefully selected to provide improved experience for students.</a:t>
            </a:r>
          </a:p>
        </p:txBody>
      </p:sp>
    </p:spTree>
    <p:extLst>
      <p:ext uri="{BB962C8B-B14F-4D97-AF65-F5344CB8AC3E}">
        <p14:creationId xmlns:p14="http://schemas.microsoft.com/office/powerpoint/2010/main" val="218401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3EFEDBFC-4E4D-AA16-D821-0BB2C2A6D9A4}"/>
              </a:ext>
            </a:extLst>
          </p:cNvPr>
          <p:cNvPicPr>
            <a:picLocks noChangeAspect="1"/>
          </p:cNvPicPr>
          <p:nvPr/>
        </p:nvPicPr>
        <p:blipFill>
          <a:blip r:embed="rId2"/>
          <a:srcRect r="17209" b="2"/>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7E4DD19-D436-2E7B-C2D2-2580FFDB9460}"/>
              </a:ext>
            </a:extLst>
          </p:cNvPr>
          <p:cNvSpPr>
            <a:spLocks noGrp="1"/>
          </p:cNvSpPr>
          <p:nvPr>
            <p:ph type="title"/>
          </p:nvPr>
        </p:nvSpPr>
        <p:spPr>
          <a:xfrm>
            <a:off x="371094" y="1161288"/>
            <a:ext cx="3438144" cy="1124712"/>
          </a:xfrm>
        </p:spPr>
        <p:txBody>
          <a:bodyPr anchor="b">
            <a:normAutofit/>
          </a:bodyPr>
          <a:lstStyle/>
          <a:p>
            <a:r>
              <a:rPr lang="en-US" sz="2800" dirty="0"/>
              <a:t>Pediatrics and OB/GYNE</a:t>
            </a: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B30694-CE5E-888A-EBCF-FD94F875204F}"/>
              </a:ext>
            </a:extLst>
          </p:cNvPr>
          <p:cNvSpPr>
            <a:spLocks noGrp="1"/>
          </p:cNvSpPr>
          <p:nvPr>
            <p:ph idx="1"/>
          </p:nvPr>
        </p:nvSpPr>
        <p:spPr>
          <a:xfrm>
            <a:off x="371094" y="2718054"/>
            <a:ext cx="3438906" cy="3207258"/>
          </a:xfrm>
        </p:spPr>
        <p:txBody>
          <a:bodyPr anchor="t">
            <a:noAutofit/>
          </a:bodyPr>
          <a:lstStyle/>
          <a:p>
            <a:r>
              <a:rPr lang="en-US" dirty="0"/>
              <a:t>Lee Health System in Fort Myers, Florida</a:t>
            </a:r>
          </a:p>
          <a:p>
            <a:r>
              <a:rPr lang="en-US" dirty="0"/>
              <a:t>Large stand-alone children’s hospital and attached destination center for obstetric care</a:t>
            </a:r>
          </a:p>
        </p:txBody>
      </p:sp>
    </p:spTree>
    <p:extLst>
      <p:ext uri="{BB962C8B-B14F-4D97-AF65-F5344CB8AC3E}">
        <p14:creationId xmlns:p14="http://schemas.microsoft.com/office/powerpoint/2010/main" val="2230266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C87E62CE-B216-07C1-DE81-08A916589C4D}"/>
              </a:ext>
            </a:extLst>
          </p:cNvPr>
          <p:cNvPicPr>
            <a:picLocks noChangeAspect="1"/>
          </p:cNvPicPr>
          <p:nvPr/>
        </p:nvPicPr>
        <p:blipFill>
          <a:blip r:embed="rId2"/>
          <a:srcRect t="9091" r="2358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12A5B4B-0059-ABC6-6505-11C54B05854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Internal Medicine</a:t>
            </a:r>
          </a:p>
        </p:txBody>
      </p:sp>
      <p:sp>
        <p:nvSpPr>
          <p:cNvPr id="3" name="Content Placeholder 2">
            <a:extLst>
              <a:ext uri="{FF2B5EF4-FFF2-40B4-BE49-F238E27FC236}">
                <a16:creationId xmlns:a16="http://schemas.microsoft.com/office/drawing/2014/main" id="{CD5606C0-E374-4ED5-BD4C-60135BD322B0}"/>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Naples Community Healthcare System</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583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BF6FCBC-014D-2B5D-8EA7-E8626DCDB8F5}"/>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56A136F-0F34-B3F6-C6FC-A59823D7298D}"/>
              </a:ext>
            </a:extLst>
          </p:cNvPr>
          <p:cNvSpPr>
            <a:spLocks noGrp="1"/>
          </p:cNvSpPr>
          <p:nvPr>
            <p:ph idx="1"/>
          </p:nvPr>
        </p:nvSpPr>
        <p:spPr>
          <a:xfrm>
            <a:off x="4447308" y="591344"/>
            <a:ext cx="6906491" cy="5585619"/>
          </a:xfrm>
        </p:spPr>
        <p:txBody>
          <a:bodyPr anchor="ctr">
            <a:normAutofit/>
          </a:bodyPr>
          <a:lstStyle/>
          <a:p>
            <a:r>
              <a:rPr lang="en-US" dirty="0"/>
              <a:t>Travel stipend provided to either fly or drive to Florida</a:t>
            </a:r>
          </a:p>
          <a:p>
            <a:r>
              <a:rPr lang="en-US" dirty="0"/>
              <a:t>Fully furnished apartment  with amenities available</a:t>
            </a:r>
          </a:p>
          <a:p>
            <a:r>
              <a:rPr lang="en-US" dirty="0"/>
              <a:t>Naples hospital within walking distance and stipend covers rental car/uber in Fort Myers if personal vehicle not used</a:t>
            </a:r>
          </a:p>
          <a:p>
            <a:r>
              <a:rPr lang="en-US" dirty="0"/>
              <a:t>Didactic content provided via zoom in addition to local educational conferences and skills sessions</a:t>
            </a:r>
          </a:p>
          <a:p>
            <a:r>
              <a:rPr lang="en-US" dirty="0"/>
              <a:t>Return to main campus for OSCE and NBME shelf exam in final week of clerkship</a:t>
            </a:r>
          </a:p>
        </p:txBody>
      </p:sp>
    </p:spTree>
    <p:extLst>
      <p:ext uri="{BB962C8B-B14F-4D97-AF65-F5344CB8AC3E}">
        <p14:creationId xmlns:p14="http://schemas.microsoft.com/office/powerpoint/2010/main" val="69968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4583589-112B-7D5B-0AD9-B5455DF18BBA}"/>
              </a:ext>
            </a:extLst>
          </p:cNvPr>
          <p:cNvSpPr>
            <a:spLocks noGrp="1"/>
          </p:cNvSpPr>
          <p:nvPr>
            <p:ph type="title"/>
          </p:nvPr>
        </p:nvSpPr>
        <p:spPr>
          <a:xfrm>
            <a:off x="686834" y="1153572"/>
            <a:ext cx="3200400" cy="4461163"/>
          </a:xfrm>
        </p:spPr>
        <p:txBody>
          <a:bodyPr>
            <a:normAutofit/>
          </a:bodyPr>
          <a:lstStyle/>
          <a:p>
            <a:r>
              <a:rPr lang="en-US">
                <a:solidFill>
                  <a:srgbClr val="FFFFFF"/>
                </a:solidFill>
              </a:rPr>
              <a:t>Selection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9E7385E-78AD-FA8B-54EC-622EA288D58E}"/>
              </a:ext>
            </a:extLst>
          </p:cNvPr>
          <p:cNvSpPr>
            <a:spLocks noGrp="1"/>
          </p:cNvSpPr>
          <p:nvPr>
            <p:ph idx="1"/>
          </p:nvPr>
        </p:nvSpPr>
        <p:spPr>
          <a:xfrm>
            <a:off x="4447308" y="591344"/>
            <a:ext cx="6906491" cy="5585619"/>
          </a:xfrm>
        </p:spPr>
        <p:txBody>
          <a:bodyPr anchor="ctr">
            <a:normAutofit/>
          </a:bodyPr>
          <a:lstStyle/>
          <a:p>
            <a:r>
              <a:rPr lang="en-US" dirty="0"/>
              <a:t>Once you receive your tracks you will receive survey regarding your desire to travel to Florida for any of the available clerkships</a:t>
            </a:r>
          </a:p>
          <a:p>
            <a:r>
              <a:rPr lang="en-US" dirty="0"/>
              <a:t>If you feel you are unable to travel then you will need to indicate on survey and meet with Student Affairs</a:t>
            </a:r>
          </a:p>
          <a:p>
            <a:r>
              <a:rPr lang="en-US" dirty="0"/>
              <a:t>If all of the spots are not filled then a lottery will take place and you will be assigned a specific lottery number related to placement at a Florida site</a:t>
            </a:r>
            <a:endParaRPr lang="en-US" sz="2800" dirty="0"/>
          </a:p>
        </p:txBody>
      </p:sp>
    </p:spTree>
    <p:extLst>
      <p:ext uri="{BB962C8B-B14F-4D97-AF65-F5344CB8AC3E}">
        <p14:creationId xmlns:p14="http://schemas.microsoft.com/office/powerpoint/2010/main" val="194850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3ED4DF1-2BFC-7D79-FCF8-B1D3C1D04E4D}"/>
              </a:ext>
            </a:extLst>
          </p:cNvPr>
          <p:cNvSpPr>
            <a:spLocks noGrp="1"/>
          </p:cNvSpPr>
          <p:nvPr>
            <p:ph type="title"/>
          </p:nvPr>
        </p:nvSpPr>
        <p:spPr>
          <a:xfrm>
            <a:off x="686834" y="1153572"/>
            <a:ext cx="3200400" cy="4461163"/>
          </a:xfrm>
        </p:spPr>
        <p:txBody>
          <a:bodyPr>
            <a:normAutofit/>
          </a:bodyPr>
          <a:lstStyle/>
          <a:p>
            <a:r>
              <a:rPr lang="en-US">
                <a:solidFill>
                  <a:srgbClr val="FFFFFF"/>
                </a:solidFill>
              </a:rPr>
              <a:t>Questions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39EB910-E0E0-B2D9-FB7F-3A1A84AB0064}"/>
              </a:ext>
            </a:extLst>
          </p:cNvPr>
          <p:cNvSpPr>
            <a:spLocks noGrp="1"/>
          </p:cNvSpPr>
          <p:nvPr>
            <p:ph idx="1"/>
          </p:nvPr>
        </p:nvSpPr>
        <p:spPr>
          <a:xfrm>
            <a:off x="4447308" y="591344"/>
            <a:ext cx="6906491" cy="5585619"/>
          </a:xfrm>
        </p:spPr>
        <p:txBody>
          <a:bodyPr anchor="ctr">
            <a:normAutofit/>
          </a:bodyPr>
          <a:lstStyle/>
          <a:p>
            <a:r>
              <a:rPr lang="en-US" dirty="0"/>
              <a:t>Reach out to Dr. Adam Kabaker, Assistant Dean for Clinical Development</a:t>
            </a:r>
          </a:p>
          <a:p>
            <a:r>
              <a:rPr lang="en-US" dirty="0"/>
              <a:t>akabaker@lumc.edu</a:t>
            </a:r>
          </a:p>
        </p:txBody>
      </p:sp>
    </p:spTree>
    <p:extLst>
      <p:ext uri="{BB962C8B-B14F-4D97-AF65-F5344CB8AC3E}">
        <p14:creationId xmlns:p14="http://schemas.microsoft.com/office/powerpoint/2010/main" val="3177308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E4D07E7-37CC-E988-31E5-56732118451F}"/>
              </a:ext>
            </a:extLst>
          </p:cNvPr>
          <p:cNvSpPr>
            <a:spLocks noGrp="1"/>
          </p:cNvSpPr>
          <p:nvPr>
            <p:ph type="title"/>
          </p:nvPr>
        </p:nvSpPr>
        <p:spPr>
          <a:xfrm>
            <a:off x="686834" y="1153572"/>
            <a:ext cx="3200400" cy="4461163"/>
          </a:xfrm>
        </p:spPr>
        <p:txBody>
          <a:bodyPr>
            <a:normAutofit/>
          </a:bodyPr>
          <a:lstStyle/>
          <a:p>
            <a:r>
              <a:rPr lang="en-US">
                <a:solidFill>
                  <a:srgbClr val="FFFFFF"/>
                </a:solidFill>
              </a:rPr>
              <a:t>Student Feedback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C5A20F4-7B6C-F8D0-41CC-39486B20765D}"/>
              </a:ext>
            </a:extLst>
          </p:cNvPr>
          <p:cNvSpPr>
            <a:spLocks noGrp="1"/>
          </p:cNvSpPr>
          <p:nvPr>
            <p:ph idx="1"/>
          </p:nvPr>
        </p:nvSpPr>
        <p:spPr>
          <a:xfrm>
            <a:off x="4447308" y="591344"/>
            <a:ext cx="6906491" cy="5585619"/>
          </a:xfrm>
        </p:spPr>
        <p:txBody>
          <a:bodyPr anchor="ctr">
            <a:normAutofit/>
          </a:bodyPr>
          <a:lstStyle/>
          <a:p>
            <a:r>
              <a:rPr lang="en-US" dirty="0"/>
              <a:t>“Incredible diversity of patient cases”</a:t>
            </a:r>
          </a:p>
          <a:p>
            <a:r>
              <a:rPr lang="en-US" dirty="0"/>
              <a:t>“Great teaching faculty, along with great enthusiastic residents”</a:t>
            </a:r>
          </a:p>
          <a:p>
            <a:r>
              <a:rPr lang="en-US" dirty="0"/>
              <a:t>“The sim lab is really brilliant”</a:t>
            </a:r>
          </a:p>
          <a:p>
            <a:r>
              <a:rPr lang="en-US" dirty="0"/>
              <a:t>“Both the patient demographics and staff demographics were more diverse than Loyola”</a:t>
            </a:r>
          </a:p>
          <a:p>
            <a:r>
              <a:rPr lang="en-US" dirty="0"/>
              <a:t>“I felt I was able to see more deliveries and surgical cases than my peers who rotated back in Chicago”</a:t>
            </a:r>
          </a:p>
        </p:txBody>
      </p:sp>
    </p:spTree>
    <p:extLst>
      <p:ext uri="{BB962C8B-B14F-4D97-AF65-F5344CB8AC3E}">
        <p14:creationId xmlns:p14="http://schemas.microsoft.com/office/powerpoint/2010/main" val="178486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96592F4-4CBE-B5C0-DC2F-55D1939705F6}"/>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19951D9-4F40-F98E-F6B6-1BCBB52117E8}"/>
              </a:ext>
            </a:extLst>
          </p:cNvPr>
          <p:cNvSpPr>
            <a:spLocks noGrp="1"/>
          </p:cNvSpPr>
          <p:nvPr>
            <p:ph idx="1"/>
          </p:nvPr>
        </p:nvSpPr>
        <p:spPr>
          <a:xfrm>
            <a:off x="4447308" y="591344"/>
            <a:ext cx="6906491" cy="5585619"/>
          </a:xfrm>
        </p:spPr>
        <p:txBody>
          <a:bodyPr anchor="ctr">
            <a:normAutofit/>
          </a:bodyPr>
          <a:lstStyle/>
          <a:p>
            <a:r>
              <a:rPr lang="en-US" dirty="0"/>
              <a:t>“Living conditions were top notch”</a:t>
            </a:r>
          </a:p>
          <a:p>
            <a:r>
              <a:rPr lang="en-US" dirty="0"/>
              <a:t>“Beach is amazing”</a:t>
            </a:r>
          </a:p>
          <a:p>
            <a:r>
              <a:rPr lang="en-US" dirty="0"/>
              <a:t>“Naples is considered the capital of pickleball”</a:t>
            </a:r>
          </a:p>
        </p:txBody>
      </p:sp>
    </p:spTree>
    <p:extLst>
      <p:ext uri="{BB962C8B-B14F-4D97-AF65-F5344CB8AC3E}">
        <p14:creationId xmlns:p14="http://schemas.microsoft.com/office/powerpoint/2010/main" val="415968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591" y="1646061"/>
            <a:ext cx="8863185" cy="683163"/>
          </a:xfrm>
        </p:spPr>
        <p:txBody>
          <a:bodyPr>
            <a:noAutofit/>
          </a:bodyPr>
          <a:lstStyle/>
          <a:p>
            <a:r>
              <a:rPr lang="en-US" sz="4000" dirty="0"/>
              <a:t>Today’s session</a:t>
            </a:r>
          </a:p>
        </p:txBody>
      </p:sp>
      <p:sp>
        <p:nvSpPr>
          <p:cNvPr id="4" name="Text Placeholder 3"/>
          <p:cNvSpPr>
            <a:spLocks noGrp="1"/>
          </p:cNvSpPr>
          <p:nvPr>
            <p:ph type="body" sz="quarter" idx="12"/>
          </p:nvPr>
        </p:nvSpPr>
        <p:spPr>
          <a:xfrm>
            <a:off x="1652458" y="2952023"/>
            <a:ext cx="8863185" cy="348060"/>
          </a:xfrm>
        </p:spPr>
        <p:txBody>
          <a:bodyPr/>
          <a:lstStyle/>
          <a:p>
            <a:pPr marL="285750" indent="-285750">
              <a:buFont typeface="Arial" panose="020B0604020202020204" pitchFamily="34" charset="0"/>
              <a:buChar char="•"/>
            </a:pPr>
            <a:r>
              <a:rPr lang="en-US" sz="3200" dirty="0"/>
              <a:t>NOT intended to prepare you for your role and responsibilities as a junior clerk</a:t>
            </a:r>
          </a:p>
          <a:p>
            <a:pPr marL="285750" indent="-285750">
              <a:buFont typeface="Arial" panose="020B0604020202020204" pitchFamily="34" charset="0"/>
              <a:buChar char="•"/>
            </a:pPr>
            <a:r>
              <a:rPr lang="en-US" sz="3200" dirty="0"/>
              <a:t>NOT intended to tell you what to expect on the floor</a:t>
            </a:r>
          </a:p>
        </p:txBody>
      </p:sp>
    </p:spTree>
    <p:extLst>
      <p:ext uri="{BB962C8B-B14F-4D97-AF65-F5344CB8AC3E}">
        <p14:creationId xmlns:p14="http://schemas.microsoft.com/office/powerpoint/2010/main" val="371985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E9A311"/>
                </a:solidFill>
              </a:rPr>
              <a:t>Other Important Information</a:t>
            </a:r>
            <a:br>
              <a:rPr lang="en-US" dirty="0"/>
            </a:br>
            <a:endParaRPr lang="en-US" dirty="0"/>
          </a:p>
        </p:txBody>
      </p:sp>
    </p:spTree>
    <p:extLst>
      <p:ext uri="{BB962C8B-B14F-4D97-AF65-F5344CB8AC3E}">
        <p14:creationId xmlns:p14="http://schemas.microsoft.com/office/powerpoint/2010/main" val="266827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81309" y="2186043"/>
            <a:ext cx="10629381" cy="3488734"/>
          </a:xfrm>
        </p:spPr>
        <p:txBody>
          <a:bodyPr>
            <a:normAutofit/>
          </a:bodyPr>
          <a:lstStyle/>
          <a:p>
            <a:pPr marL="342900" indent="-342900">
              <a:lnSpc>
                <a:spcPct val="80000"/>
              </a:lnSpc>
              <a:spcBef>
                <a:spcPct val="40000"/>
              </a:spcBef>
              <a:buFont typeface="Arial" panose="020B0604020202020204" pitchFamily="34" charset="0"/>
              <a:buChar char="•"/>
            </a:pPr>
            <a:r>
              <a:rPr lang="en-US" sz="2200" dirty="0"/>
              <a:t>Day one on each clerkship is crucial.</a:t>
            </a:r>
          </a:p>
          <a:p>
            <a:pPr marL="342900" indent="-342900">
              <a:lnSpc>
                <a:spcPct val="80000"/>
              </a:lnSpc>
              <a:spcBef>
                <a:spcPct val="40000"/>
              </a:spcBef>
              <a:buFont typeface="Arial" panose="020B0604020202020204" pitchFamily="34" charset="0"/>
              <a:buChar char="•"/>
            </a:pPr>
            <a:endParaRPr lang="en-US" sz="2200" dirty="0"/>
          </a:p>
          <a:p>
            <a:pPr marL="342900" indent="-342900">
              <a:lnSpc>
                <a:spcPct val="80000"/>
              </a:lnSpc>
              <a:spcBef>
                <a:spcPct val="40000"/>
              </a:spcBef>
              <a:buFont typeface="Arial" panose="020B0604020202020204" pitchFamily="34" charset="0"/>
              <a:buChar char="•"/>
            </a:pPr>
            <a:r>
              <a:rPr lang="en-US" sz="2200" dirty="0"/>
              <a:t>Exams must be taken at their assigned time.</a:t>
            </a:r>
          </a:p>
          <a:p>
            <a:pPr lvl="1">
              <a:lnSpc>
                <a:spcPct val="80000"/>
              </a:lnSpc>
              <a:spcBef>
                <a:spcPct val="40000"/>
              </a:spcBef>
            </a:pPr>
            <a:r>
              <a:rPr lang="en-US" sz="2200" dirty="0"/>
              <a:t>No exceptions (Christmas cheap airfare dates included!)</a:t>
            </a:r>
          </a:p>
          <a:p>
            <a:pPr marL="342900" indent="-342900">
              <a:lnSpc>
                <a:spcPct val="80000"/>
              </a:lnSpc>
              <a:spcBef>
                <a:spcPct val="40000"/>
              </a:spcBef>
              <a:buFont typeface="Arial" panose="020B0604020202020204" pitchFamily="34" charset="0"/>
              <a:buChar char="•"/>
            </a:pPr>
            <a:endParaRPr lang="en-US" sz="2200" dirty="0"/>
          </a:p>
          <a:p>
            <a:pPr marL="342900" indent="-342900">
              <a:lnSpc>
                <a:spcPct val="80000"/>
              </a:lnSpc>
              <a:spcBef>
                <a:spcPct val="40000"/>
              </a:spcBef>
              <a:buFont typeface="Arial" panose="020B0604020202020204" pitchFamily="34" charset="0"/>
              <a:buChar char="•"/>
            </a:pPr>
            <a:r>
              <a:rPr lang="en-US" sz="2200" dirty="0"/>
              <a:t>Exam times float – may be in A.M. or P.M.</a:t>
            </a:r>
          </a:p>
          <a:p>
            <a:pPr marL="342900" indent="-342900">
              <a:lnSpc>
                <a:spcPct val="80000"/>
              </a:lnSpc>
              <a:spcBef>
                <a:spcPct val="40000"/>
              </a:spcBef>
              <a:buFont typeface="Arial" panose="020B0604020202020204" pitchFamily="34" charset="0"/>
              <a:buChar char="•"/>
            </a:pPr>
            <a:endParaRPr lang="en-US" sz="2200" dirty="0"/>
          </a:p>
          <a:p>
            <a:pPr marL="342900" indent="-342900">
              <a:lnSpc>
                <a:spcPct val="80000"/>
              </a:lnSpc>
              <a:spcBef>
                <a:spcPct val="40000"/>
              </a:spcBef>
              <a:buFont typeface="Arial" panose="020B0604020202020204" pitchFamily="34" charset="0"/>
              <a:buChar char="•"/>
            </a:pPr>
            <a:r>
              <a:rPr lang="en-US" sz="2200" dirty="0"/>
              <a:t>Sat/Sun attendance may be expected on some services at some sites (i.e., 6-day work week).</a:t>
            </a:r>
          </a:p>
        </p:txBody>
      </p:sp>
      <p:sp>
        <p:nvSpPr>
          <p:cNvPr id="4" name="Title 3"/>
          <p:cNvSpPr>
            <a:spLocks noGrp="1"/>
          </p:cNvSpPr>
          <p:nvPr>
            <p:ph type="title"/>
          </p:nvPr>
        </p:nvSpPr>
        <p:spPr>
          <a:xfrm>
            <a:off x="780851" y="1081559"/>
            <a:ext cx="10629839" cy="883924"/>
          </a:xfrm>
        </p:spPr>
        <p:txBody>
          <a:bodyPr/>
          <a:lstStyle/>
          <a:p>
            <a:r>
              <a:rPr lang="en-US" dirty="0"/>
              <a:t>Important info to note:</a:t>
            </a:r>
          </a:p>
        </p:txBody>
      </p:sp>
    </p:spTree>
    <p:extLst>
      <p:ext uri="{BB962C8B-B14F-4D97-AF65-F5344CB8AC3E}">
        <p14:creationId xmlns:p14="http://schemas.microsoft.com/office/powerpoint/2010/main" val="322590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81309" y="2332831"/>
            <a:ext cx="10629381" cy="4079692"/>
          </a:xfrm>
        </p:spPr>
        <p:txBody>
          <a:bodyPr>
            <a:normAutofit lnSpcReduction="10000"/>
          </a:bodyPr>
          <a:lstStyle/>
          <a:p>
            <a:pPr marL="285750" indent="-285750">
              <a:lnSpc>
                <a:spcPct val="80000"/>
              </a:lnSpc>
              <a:spcBef>
                <a:spcPct val="40000"/>
              </a:spcBef>
              <a:buFont typeface="Arial" panose="020B0604020202020204" pitchFamily="34" charset="0"/>
              <a:buChar char="•"/>
            </a:pPr>
            <a:r>
              <a:rPr lang="en-US" sz="1800" dirty="0"/>
              <a:t>Daily attendance in year 3 &amp; 4 is MANDATORY</a:t>
            </a:r>
          </a:p>
          <a:p>
            <a:pPr marL="285750" indent="-285750">
              <a:lnSpc>
                <a:spcPct val="80000"/>
              </a:lnSpc>
              <a:spcBef>
                <a:spcPct val="40000"/>
              </a:spcBef>
              <a:buFont typeface="Arial" panose="020B0604020202020204" pitchFamily="34" charset="0"/>
              <a:buChar char="•"/>
            </a:pPr>
            <a:endParaRPr lang="en-US" sz="1800" dirty="0"/>
          </a:p>
          <a:p>
            <a:pPr marL="285750" indent="-285750">
              <a:lnSpc>
                <a:spcPct val="80000"/>
              </a:lnSpc>
              <a:spcBef>
                <a:spcPct val="40000"/>
              </a:spcBef>
              <a:buFont typeface="Arial" panose="020B0604020202020204" pitchFamily="34" charset="0"/>
              <a:buChar char="•"/>
            </a:pPr>
            <a:r>
              <a:rPr lang="en-US" sz="1800" dirty="0"/>
              <a:t>Unexpected/Emergency Absences from Required Activities</a:t>
            </a:r>
          </a:p>
          <a:p>
            <a:pPr lvl="1">
              <a:lnSpc>
                <a:spcPct val="80000"/>
              </a:lnSpc>
              <a:spcBef>
                <a:spcPct val="40000"/>
              </a:spcBef>
            </a:pPr>
            <a:r>
              <a:rPr lang="en-US" sz="1700" dirty="0"/>
              <a:t>During Year 3 and Year 4, any unexpected absence due to illness or other serious emergency requires</a:t>
            </a:r>
            <a:br>
              <a:rPr lang="en-US" sz="1700" dirty="0"/>
            </a:br>
            <a:r>
              <a:rPr lang="en-US" sz="1700" dirty="0"/>
              <a:t>prompt notification by the student to the Associate Dean for Student Affairs or designee and to the</a:t>
            </a:r>
            <a:br>
              <a:rPr lang="en-US" sz="1700" dirty="0"/>
            </a:br>
            <a:r>
              <a:rPr lang="en-US" sz="1700" dirty="0"/>
              <a:t>Course/Clerkship/Elective Director. This notification constitutes a request for an excused absence due to a</a:t>
            </a:r>
            <a:br>
              <a:rPr lang="en-US" sz="1700" dirty="0"/>
            </a:br>
            <a:r>
              <a:rPr lang="en-US" sz="1700" dirty="0"/>
              <a:t>legitimate extenuating reason. The Office of Student Affairs alerts the course/clerkship/elective department</a:t>
            </a:r>
            <a:br>
              <a:rPr lang="en-US" sz="1700" dirty="0"/>
            </a:br>
            <a:r>
              <a:rPr lang="en-US" sz="1700" dirty="0"/>
              <a:t>and/or director of the absence if the student is unable to do so.</a:t>
            </a:r>
            <a:br>
              <a:rPr lang="en-US" sz="1700" dirty="0"/>
            </a:br>
            <a:r>
              <a:rPr lang="en-US" sz="1700" dirty="0"/>
              <a:t>Examinations or other required academic activities that are missed may be made up only if the Associate</a:t>
            </a:r>
            <a:br>
              <a:rPr lang="en-US" sz="1700" dirty="0"/>
            </a:br>
            <a:r>
              <a:rPr lang="en-US" sz="1700" dirty="0"/>
              <a:t>Dean for Student Affairs or designee has granted permission for the absence. </a:t>
            </a:r>
            <a:r>
              <a:rPr lang="en-US" sz="1700" b="1" dirty="0"/>
              <a:t>Please note: Illness requires</a:t>
            </a:r>
            <a:br>
              <a:rPr lang="en-US" sz="1700" b="1" dirty="0"/>
            </a:br>
            <a:r>
              <a:rPr lang="en-US" sz="1700" b="1" dirty="0"/>
              <a:t>written documentation from the Wellness Center.</a:t>
            </a:r>
          </a:p>
          <a:p>
            <a:pPr lvl="1">
              <a:lnSpc>
                <a:spcPct val="80000"/>
              </a:lnSpc>
              <a:spcBef>
                <a:spcPct val="40000"/>
              </a:spcBef>
            </a:pPr>
            <a:r>
              <a:rPr lang="en-US" sz="1800" dirty="0"/>
              <a:t>Contact the following:</a:t>
            </a:r>
          </a:p>
          <a:p>
            <a:pPr lvl="2">
              <a:lnSpc>
                <a:spcPct val="80000"/>
              </a:lnSpc>
              <a:spcBef>
                <a:spcPct val="40000"/>
              </a:spcBef>
            </a:pPr>
            <a:r>
              <a:rPr lang="en-US" sz="1600" dirty="0"/>
              <a:t>Site team leader</a:t>
            </a:r>
          </a:p>
          <a:p>
            <a:pPr lvl="2">
              <a:lnSpc>
                <a:spcPct val="80000"/>
              </a:lnSpc>
              <a:spcBef>
                <a:spcPct val="40000"/>
              </a:spcBef>
            </a:pPr>
            <a:r>
              <a:rPr lang="en-US" sz="1600" dirty="0"/>
              <a:t>Clerkship director</a:t>
            </a:r>
          </a:p>
          <a:p>
            <a:pPr lvl="2">
              <a:lnSpc>
                <a:spcPct val="80000"/>
              </a:lnSpc>
              <a:spcBef>
                <a:spcPct val="40000"/>
              </a:spcBef>
            </a:pPr>
            <a:r>
              <a:rPr lang="en-US" sz="1600" dirty="0"/>
              <a:t>Clerkship coordinator</a:t>
            </a:r>
          </a:p>
          <a:p>
            <a:pPr lvl="2">
              <a:lnSpc>
                <a:spcPct val="80000"/>
              </a:lnSpc>
              <a:spcBef>
                <a:spcPct val="40000"/>
              </a:spcBef>
            </a:pPr>
            <a:r>
              <a:rPr lang="en-US" sz="1600" dirty="0"/>
              <a:t>Copy: Dean Mendez or Dean Zarco</a:t>
            </a:r>
            <a:endParaRPr lang="en-US" dirty="0"/>
          </a:p>
        </p:txBody>
      </p:sp>
      <p:sp>
        <p:nvSpPr>
          <p:cNvPr id="4" name="Title 3"/>
          <p:cNvSpPr>
            <a:spLocks noGrp="1"/>
          </p:cNvSpPr>
          <p:nvPr>
            <p:ph type="title"/>
          </p:nvPr>
        </p:nvSpPr>
        <p:spPr>
          <a:xfrm>
            <a:off x="780851" y="1190740"/>
            <a:ext cx="10629839" cy="883924"/>
          </a:xfrm>
        </p:spPr>
        <p:txBody>
          <a:bodyPr/>
          <a:lstStyle/>
          <a:p>
            <a:r>
              <a:rPr lang="en-US" dirty="0"/>
              <a:t>Important info to note (continued):</a:t>
            </a:r>
          </a:p>
        </p:txBody>
      </p:sp>
    </p:spTree>
    <p:extLst>
      <p:ext uri="{BB962C8B-B14F-4D97-AF65-F5344CB8AC3E}">
        <p14:creationId xmlns:p14="http://schemas.microsoft.com/office/powerpoint/2010/main" val="2023735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130685"/>
            <a:ext cx="10629381" cy="4410791"/>
          </a:xfrm>
        </p:spPr>
        <p:txBody>
          <a:bodyPr>
            <a:normAutofit fontScale="77500" lnSpcReduction="20000"/>
          </a:bodyPr>
          <a:lstStyle/>
          <a:p>
            <a:pPr marL="285750" indent="-285750">
              <a:lnSpc>
                <a:spcPct val="80000"/>
              </a:lnSpc>
              <a:spcBef>
                <a:spcPct val="40000"/>
              </a:spcBef>
              <a:buFont typeface="Arial" panose="020B0604020202020204" pitchFamily="34" charset="0"/>
              <a:buChar char="•"/>
            </a:pPr>
            <a:r>
              <a:rPr lang="en-US" sz="2300" dirty="0">
                <a:latin typeface="Myriad Pro" panose="020B0503030403020204" charset="0"/>
              </a:rPr>
              <a:t>Non-Emergent Absences from Required Activities</a:t>
            </a:r>
          </a:p>
          <a:p>
            <a:pPr marL="457200" lvl="1" indent="0">
              <a:lnSpc>
                <a:spcPct val="80000"/>
              </a:lnSpc>
              <a:spcBef>
                <a:spcPct val="40000"/>
              </a:spcBef>
              <a:buNone/>
            </a:pPr>
            <a:r>
              <a:rPr lang="en-US" sz="2300" dirty="0"/>
              <a:t>Petitions for approved absences for non-emergent reasons are reviewed by the Course/Clerkship/Elective Director and/or Coordinator, and a decision is made to approve the request or not. In some cases, the Associate Dean for Student Affairs or designee may be consulted before a decision is made. The student must have a serious reason for an excused absence in Year 3 and Year 4 (e.g., wedding of a sibling or research presentation). Should a student have a serious reason for requesting to be absent for one to two days, a written petition must be submitted </a:t>
            </a:r>
            <a:r>
              <a:rPr lang="en-US" sz="2300" b="1" dirty="0">
                <a:solidFill>
                  <a:srgbClr val="FF0000"/>
                </a:solidFill>
              </a:rPr>
              <a:t>at least 30 days prior to the start of the course/clerkship/elective</a:t>
            </a:r>
            <a:r>
              <a:rPr lang="en-US" sz="2300" dirty="0"/>
              <a:t> in which the absence would occur.</a:t>
            </a:r>
          </a:p>
          <a:p>
            <a:pPr marL="457200" lvl="1" indent="0">
              <a:lnSpc>
                <a:spcPct val="80000"/>
              </a:lnSpc>
              <a:spcBef>
                <a:spcPct val="40000"/>
              </a:spcBef>
              <a:buNone/>
            </a:pPr>
            <a:br>
              <a:rPr lang="en-US" sz="2300" dirty="0"/>
            </a:br>
            <a:r>
              <a:rPr lang="en-US" sz="2300" dirty="0"/>
              <a:t>The petition detailing the nature of the conflict should be sent to both the Course/Clerkship/Elective</a:t>
            </a:r>
            <a:br>
              <a:rPr lang="en-US" sz="2300" dirty="0"/>
            </a:br>
            <a:r>
              <a:rPr lang="en-US" sz="2300" dirty="0"/>
              <a:t>Director and the Coordinator. Supporting documentation should be attached (e.g., copy of a jury summons) to the petition, which requires review and is not automatically approved simply by submission. By notifying the relevant school offices </a:t>
            </a:r>
            <a:r>
              <a:rPr lang="en-US" sz="2300" b="1" dirty="0">
                <a:solidFill>
                  <a:srgbClr val="FF0000"/>
                </a:solidFill>
              </a:rPr>
              <a:t>at least 30 days in advance of the start of the rotation</a:t>
            </a:r>
            <a:r>
              <a:rPr lang="en-US" sz="2300" dirty="0"/>
              <a:t>, the student’s clerkship specialty service and call schedule is considered and adjusted to minimize the effect of any days excused. The student is notified of the decision by the Course/Clerkship/Elective Director or the course coordinator. Non-emergency absences not requested at least 30 days in advance of the start of the clinical</a:t>
            </a:r>
            <a:br>
              <a:rPr lang="en-US" sz="2300" dirty="0"/>
            </a:br>
            <a:r>
              <a:rPr lang="en-US" sz="2300" dirty="0"/>
              <a:t>course cannot be accommodated.</a:t>
            </a:r>
          </a:p>
          <a:p>
            <a:pPr marL="457200" lvl="1" indent="0">
              <a:lnSpc>
                <a:spcPct val="80000"/>
              </a:lnSpc>
              <a:spcBef>
                <a:spcPct val="40000"/>
              </a:spcBef>
              <a:buNone/>
            </a:pPr>
            <a:endParaRPr lang="en-US" sz="2300" dirty="0">
              <a:latin typeface="Myriad Pro" panose="020B0503030403020204" charset="0"/>
            </a:endParaRPr>
          </a:p>
          <a:p>
            <a:pPr lvl="1">
              <a:lnSpc>
                <a:spcPct val="80000"/>
              </a:lnSpc>
              <a:spcBef>
                <a:spcPct val="40000"/>
              </a:spcBef>
            </a:pPr>
            <a:r>
              <a:rPr lang="en-US" sz="2100" dirty="0">
                <a:latin typeface="Myriad Pro" panose="020B0503030403020204" charset="0"/>
              </a:rPr>
              <a:t>Contact the following:</a:t>
            </a:r>
          </a:p>
          <a:p>
            <a:pPr lvl="2">
              <a:lnSpc>
                <a:spcPct val="80000"/>
              </a:lnSpc>
              <a:spcBef>
                <a:spcPct val="40000"/>
              </a:spcBef>
            </a:pPr>
            <a:r>
              <a:rPr lang="en-US" sz="2100" dirty="0">
                <a:latin typeface="Myriad Pro" panose="020B0503030403020204" charset="0"/>
              </a:rPr>
              <a:t>Clerkship director</a:t>
            </a:r>
          </a:p>
          <a:p>
            <a:pPr lvl="2">
              <a:lnSpc>
                <a:spcPct val="80000"/>
              </a:lnSpc>
              <a:spcBef>
                <a:spcPct val="40000"/>
              </a:spcBef>
            </a:pPr>
            <a:r>
              <a:rPr lang="en-US" sz="2100" dirty="0">
                <a:latin typeface="Myriad Pro" panose="020B0503030403020204" charset="0"/>
              </a:rPr>
              <a:t>Clerkship coordinator</a:t>
            </a:r>
          </a:p>
          <a:p>
            <a:pPr lvl="2">
              <a:lnSpc>
                <a:spcPct val="80000"/>
              </a:lnSpc>
              <a:spcBef>
                <a:spcPct val="40000"/>
              </a:spcBef>
            </a:pPr>
            <a:r>
              <a:rPr lang="en-US" sz="2100" dirty="0">
                <a:latin typeface="Myriad Pro" panose="020B0503030403020204" charset="0"/>
              </a:rPr>
              <a:t>Copy: </a:t>
            </a:r>
            <a:r>
              <a:rPr lang="en-US" sz="2400" dirty="0"/>
              <a:t>Dean Mendez or Dean Zarco</a:t>
            </a:r>
            <a:endParaRPr lang="en-US" sz="1600" dirty="0">
              <a:latin typeface="Myriad Pro" panose="020B0503030403020204" charset="0"/>
            </a:endParaRPr>
          </a:p>
          <a:p>
            <a:pPr lvl="2">
              <a:lnSpc>
                <a:spcPct val="80000"/>
              </a:lnSpc>
              <a:spcBef>
                <a:spcPct val="40000"/>
              </a:spcBef>
            </a:pPr>
            <a:endParaRPr lang="en-US" sz="1600" dirty="0">
              <a:latin typeface="Myriad Pro" panose="020B0503030403020204" charset="0"/>
            </a:endParaRPr>
          </a:p>
          <a:p>
            <a:endParaRPr lang="en-US" dirty="0"/>
          </a:p>
        </p:txBody>
      </p:sp>
      <p:sp>
        <p:nvSpPr>
          <p:cNvPr id="4" name="Title 3"/>
          <p:cNvSpPr>
            <a:spLocks noGrp="1"/>
          </p:cNvSpPr>
          <p:nvPr>
            <p:ph type="title"/>
          </p:nvPr>
        </p:nvSpPr>
        <p:spPr>
          <a:xfrm>
            <a:off x="814460" y="1108854"/>
            <a:ext cx="10629839" cy="883924"/>
          </a:xfrm>
        </p:spPr>
        <p:txBody>
          <a:bodyPr/>
          <a:lstStyle/>
          <a:p>
            <a:r>
              <a:rPr lang="en-US" dirty="0"/>
              <a:t>Important info to note (continued):</a:t>
            </a:r>
          </a:p>
        </p:txBody>
      </p:sp>
    </p:spTree>
    <p:extLst>
      <p:ext uri="{BB962C8B-B14F-4D97-AF65-F5344CB8AC3E}">
        <p14:creationId xmlns:p14="http://schemas.microsoft.com/office/powerpoint/2010/main" val="3773817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81309" y="2211141"/>
            <a:ext cx="10629381" cy="3111135"/>
          </a:xfrm>
        </p:spPr>
        <p:txBody>
          <a:bodyPr>
            <a:normAutofit fontScale="92500" lnSpcReduction="20000"/>
          </a:bodyPr>
          <a:lstStyle/>
          <a:p>
            <a:pPr marL="285750" indent="-285750">
              <a:lnSpc>
                <a:spcPct val="80000"/>
              </a:lnSpc>
              <a:spcBef>
                <a:spcPct val="40000"/>
              </a:spcBef>
              <a:buFont typeface="Arial" panose="020B0604020202020204" pitchFamily="34" charset="0"/>
              <a:buChar char="•"/>
            </a:pPr>
            <a:endParaRPr lang="en-US" sz="3200" dirty="0">
              <a:latin typeface="Myriad Pro" panose="020B0503030403020204" charset="0"/>
            </a:endParaRPr>
          </a:p>
          <a:p>
            <a:pPr marL="457200" indent="-457200">
              <a:buFont typeface="Arial" panose="020B0604020202020204" pitchFamily="34" charset="0"/>
              <a:buChar char="•"/>
            </a:pPr>
            <a:r>
              <a:rPr lang="en-US" sz="3200" dirty="0"/>
              <a:t>Third-year clerks will need both </a:t>
            </a:r>
            <a:r>
              <a:rPr lang="en-US" sz="3200" b="1" dirty="0"/>
              <a:t>long</a:t>
            </a:r>
            <a:r>
              <a:rPr lang="en-US" sz="3200" dirty="0"/>
              <a:t> and </a:t>
            </a:r>
            <a:r>
              <a:rPr lang="en-US" sz="3200" b="1" dirty="0"/>
              <a:t>short </a:t>
            </a:r>
            <a:r>
              <a:rPr lang="en-US" sz="3200" dirty="0"/>
              <a:t>white coats worn according to the service assignment.</a:t>
            </a:r>
          </a:p>
          <a:p>
            <a:pPr marL="457200" indent="-457200">
              <a:buFont typeface="Arial" panose="020B0604020202020204" pitchFamily="34" charset="0"/>
              <a:buChar char="•"/>
            </a:pPr>
            <a:r>
              <a:rPr lang="en-US" sz="3200" dirty="0"/>
              <a:t>The Office of Student Affairs will provide you with a new long white coat.</a:t>
            </a:r>
          </a:p>
          <a:p>
            <a:pPr marL="457200" indent="-457200">
              <a:buFont typeface="Arial" panose="020B0604020202020204" pitchFamily="34" charset="0"/>
              <a:buChar char="•"/>
            </a:pPr>
            <a:r>
              <a:rPr lang="en-US" sz="3200" dirty="0"/>
              <a:t>If you need to purchase a new coat, please contact Student Life, Catherine </a:t>
            </a:r>
            <a:r>
              <a:rPr lang="en-US" sz="3200" dirty="0" err="1"/>
              <a:t>Jardien</a:t>
            </a:r>
            <a:r>
              <a:rPr lang="en-US" sz="3200" dirty="0"/>
              <a:t>.</a:t>
            </a:r>
          </a:p>
          <a:p>
            <a:endParaRPr lang="en-US" dirty="0"/>
          </a:p>
        </p:txBody>
      </p:sp>
      <p:sp>
        <p:nvSpPr>
          <p:cNvPr id="4" name="Title 3"/>
          <p:cNvSpPr>
            <a:spLocks noGrp="1"/>
          </p:cNvSpPr>
          <p:nvPr>
            <p:ph type="title"/>
          </p:nvPr>
        </p:nvSpPr>
        <p:spPr>
          <a:xfrm>
            <a:off x="814460" y="1327218"/>
            <a:ext cx="10629839" cy="883924"/>
          </a:xfrm>
        </p:spPr>
        <p:txBody>
          <a:bodyPr/>
          <a:lstStyle/>
          <a:p>
            <a:r>
              <a:rPr lang="en-US" dirty="0"/>
              <a:t>Important info to note (continued):</a:t>
            </a:r>
          </a:p>
        </p:txBody>
      </p:sp>
    </p:spTree>
    <p:extLst>
      <p:ext uri="{BB962C8B-B14F-4D97-AF65-F5344CB8AC3E}">
        <p14:creationId xmlns:p14="http://schemas.microsoft.com/office/powerpoint/2010/main" val="5647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235118"/>
            <a:ext cx="10938170" cy="2091222"/>
          </a:xfrm>
        </p:spPr>
        <p:txBody>
          <a:bodyPr>
            <a:normAutofit lnSpcReduction="10000"/>
          </a:bodyPr>
          <a:lstStyle/>
          <a:p>
            <a:pPr marL="457200" indent="-457200">
              <a:buFont typeface="Arial" panose="020B0604020202020204" pitchFamily="34" charset="0"/>
              <a:buChar char="•"/>
            </a:pPr>
            <a:r>
              <a:rPr lang="en-US" dirty="0"/>
              <a:t>Email containing today’s handout &amp; presentation</a:t>
            </a:r>
          </a:p>
          <a:p>
            <a:pPr marL="457200" indent="-457200">
              <a:buFont typeface="Arial" panose="020B0604020202020204" pitchFamily="34" charset="0"/>
              <a:buChar char="•"/>
            </a:pPr>
            <a:r>
              <a:rPr lang="en-US" dirty="0"/>
              <a:t>Track lottery information</a:t>
            </a:r>
          </a:p>
          <a:p>
            <a:pPr marL="457200" indent="-457200">
              <a:buFont typeface="Arial" panose="020B0604020202020204" pitchFamily="34" charset="0"/>
              <a:buChar char="•"/>
            </a:pPr>
            <a:r>
              <a:rPr lang="en-US" dirty="0"/>
              <a:t>Site assignment procedures (after tracks have been assigned)</a:t>
            </a:r>
          </a:p>
          <a:p>
            <a:pPr marL="457200" indent="-457200">
              <a:buFont typeface="Arial" panose="020B0604020202020204" pitchFamily="34" charset="0"/>
              <a:buChar char="•"/>
            </a:pPr>
            <a:r>
              <a:rPr lang="en-US" dirty="0"/>
              <a:t>List of Course Directors and Staff, sites, specialty services. </a:t>
            </a:r>
          </a:p>
        </p:txBody>
      </p:sp>
      <p:sp>
        <p:nvSpPr>
          <p:cNvPr id="4" name="Title 3"/>
          <p:cNvSpPr>
            <a:spLocks noGrp="1"/>
          </p:cNvSpPr>
          <p:nvPr>
            <p:ph type="title"/>
          </p:nvPr>
        </p:nvSpPr>
        <p:spPr>
          <a:xfrm>
            <a:off x="814918" y="1231684"/>
            <a:ext cx="10629839" cy="883924"/>
          </a:xfrm>
        </p:spPr>
        <p:txBody>
          <a:bodyPr/>
          <a:lstStyle/>
          <a:p>
            <a:r>
              <a:rPr lang="en-US" dirty="0"/>
              <a:t>Important information to look out for</a:t>
            </a:r>
          </a:p>
        </p:txBody>
      </p:sp>
    </p:spTree>
    <p:extLst>
      <p:ext uri="{BB962C8B-B14F-4D97-AF65-F5344CB8AC3E}">
        <p14:creationId xmlns:p14="http://schemas.microsoft.com/office/powerpoint/2010/main" val="2962638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033721"/>
            <a:ext cx="10938170" cy="3780270"/>
          </a:xfrm>
        </p:spPr>
        <p:txBody>
          <a:bodyPr>
            <a:normAutofit fontScale="85000" lnSpcReduction="20000"/>
          </a:bodyPr>
          <a:lstStyle/>
          <a:p>
            <a:pPr marL="457200" indent="-457200">
              <a:lnSpc>
                <a:spcPct val="90000"/>
              </a:lnSpc>
              <a:buFont typeface="Arial" panose="020B0604020202020204" pitchFamily="34" charset="0"/>
              <a:buChar char="•"/>
            </a:pPr>
            <a:r>
              <a:rPr lang="en-US" sz="3200" dirty="0">
                <a:latin typeface="Myriad Pro" panose="020B0503030403020204" charset="0"/>
              </a:rPr>
              <a:t>Track Ranking Due Monday, Jan. </a:t>
            </a:r>
            <a:r>
              <a:rPr lang="en-US" sz="3200">
                <a:latin typeface="Myriad Pro" panose="020B0503030403020204" charset="0"/>
              </a:rPr>
              <a:t>27th </a:t>
            </a:r>
            <a:r>
              <a:rPr lang="en-US" sz="3200" dirty="0">
                <a:latin typeface="Myriad Pro" panose="020B0503030403020204" charset="0"/>
              </a:rPr>
              <a:t>(look for email instructions)</a:t>
            </a:r>
          </a:p>
          <a:p>
            <a:pPr marL="457200" indent="-457200">
              <a:lnSpc>
                <a:spcPct val="90000"/>
              </a:lnSpc>
              <a:buFont typeface="Arial" panose="020B0604020202020204" pitchFamily="34" charset="0"/>
              <a:buChar char="•"/>
            </a:pPr>
            <a:endParaRPr lang="en-US" sz="3200" dirty="0">
              <a:latin typeface="Myriad Pro" panose="020B0503030403020204" charset="0"/>
            </a:endParaRPr>
          </a:p>
          <a:p>
            <a:pPr marL="457200" indent="-457200">
              <a:lnSpc>
                <a:spcPct val="90000"/>
              </a:lnSpc>
              <a:buFont typeface="Arial" panose="020B0604020202020204" pitchFamily="34" charset="0"/>
              <a:buChar char="•"/>
            </a:pPr>
            <a:r>
              <a:rPr lang="en-US" sz="3200" dirty="0">
                <a:latin typeface="Myriad Pro" panose="020B0503030403020204" charset="0"/>
              </a:rPr>
              <a:t>Tracks assigned by early-February</a:t>
            </a:r>
          </a:p>
          <a:p>
            <a:pPr marL="457200" indent="-457200">
              <a:lnSpc>
                <a:spcPct val="90000"/>
              </a:lnSpc>
              <a:buFont typeface="Arial" panose="020B0604020202020204" pitchFamily="34" charset="0"/>
              <a:buChar char="•"/>
            </a:pPr>
            <a:endParaRPr lang="en-US" sz="3200" dirty="0">
              <a:latin typeface="Myriad Pro" panose="020B0503030403020204" charset="0"/>
            </a:endParaRPr>
          </a:p>
          <a:p>
            <a:pPr marL="457200" indent="-457200">
              <a:lnSpc>
                <a:spcPct val="90000"/>
              </a:lnSpc>
              <a:buFont typeface="Arial" panose="020B0604020202020204" pitchFamily="34" charset="0"/>
              <a:buChar char="•"/>
            </a:pPr>
            <a:r>
              <a:rPr lang="en-US" sz="3200" dirty="0">
                <a:latin typeface="Myriad Pro" panose="020B0503030403020204" charset="0"/>
              </a:rPr>
              <a:t>First elective registration date Feb. 16th (for May electives only)</a:t>
            </a:r>
          </a:p>
          <a:p>
            <a:pPr marL="1200150" lvl="1" indent="-457200">
              <a:lnSpc>
                <a:spcPct val="90000"/>
              </a:lnSpc>
              <a:buFont typeface="Arial" panose="020B0604020202020204" pitchFamily="34" charset="0"/>
              <a:buChar char="•"/>
            </a:pPr>
            <a:r>
              <a:rPr lang="en-US" sz="3000" dirty="0">
                <a:latin typeface="Myriad Pro" panose="020B0503030403020204" charset="0"/>
              </a:rPr>
              <a:t>Students can submit their requests and coordinators can begin approvals on Monday morning.</a:t>
            </a:r>
          </a:p>
          <a:p>
            <a:pPr marL="457200" indent="-457200">
              <a:lnSpc>
                <a:spcPct val="90000"/>
              </a:lnSpc>
              <a:buFont typeface="Arial" panose="020B0604020202020204" pitchFamily="34" charset="0"/>
              <a:buChar char="•"/>
            </a:pPr>
            <a:endParaRPr lang="en-US" sz="3200" dirty="0">
              <a:latin typeface="Myriad Pro" panose="020B0503030403020204" charset="0"/>
            </a:endParaRPr>
          </a:p>
          <a:p>
            <a:pPr marL="457200" indent="-457200">
              <a:lnSpc>
                <a:spcPct val="90000"/>
              </a:lnSpc>
              <a:buFont typeface="Arial" panose="020B0604020202020204" pitchFamily="34" charset="0"/>
              <a:buChar char="•"/>
            </a:pPr>
            <a:r>
              <a:rPr lang="en-US" sz="3200" dirty="0">
                <a:latin typeface="Myriad Pro" panose="020B0503030403020204" charset="0"/>
              </a:rPr>
              <a:t>Submit site choices (if applicable) for May Clerkship (continue to check SSOM email!)</a:t>
            </a:r>
          </a:p>
        </p:txBody>
      </p:sp>
      <p:sp>
        <p:nvSpPr>
          <p:cNvPr id="4" name="Title 3"/>
          <p:cNvSpPr>
            <a:spLocks noGrp="1"/>
          </p:cNvSpPr>
          <p:nvPr>
            <p:ph type="title"/>
          </p:nvPr>
        </p:nvSpPr>
        <p:spPr>
          <a:xfrm>
            <a:off x="814918" y="1149797"/>
            <a:ext cx="10629839" cy="883924"/>
          </a:xfrm>
        </p:spPr>
        <p:txBody>
          <a:bodyPr/>
          <a:lstStyle/>
          <a:p>
            <a:r>
              <a:rPr lang="en-US" dirty="0"/>
              <a:t>Important dates</a:t>
            </a:r>
          </a:p>
        </p:txBody>
      </p:sp>
    </p:spTree>
    <p:extLst>
      <p:ext uri="{BB962C8B-B14F-4D97-AF65-F5344CB8AC3E}">
        <p14:creationId xmlns:p14="http://schemas.microsoft.com/office/powerpoint/2010/main" val="594619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253250"/>
            <a:ext cx="10938170" cy="3391198"/>
          </a:xfrm>
        </p:spPr>
        <p:txBody>
          <a:bodyPr>
            <a:normAutofit fontScale="85000" lnSpcReduction="20000"/>
          </a:bodyPr>
          <a:lstStyle/>
          <a:p>
            <a:pPr marL="457200" indent="-457200">
              <a:buFont typeface="Arial" panose="020B0604020202020204" pitchFamily="34" charset="0"/>
              <a:buChar char="•"/>
            </a:pPr>
            <a:r>
              <a:rPr lang="en-US" sz="2400" b="1" dirty="0">
                <a:latin typeface="Myriad Pro" panose="020B0503030403020204" charset="0"/>
              </a:rPr>
              <a:t>Monday, April 28 – Friday, May 2</a:t>
            </a:r>
            <a:endParaRPr lang="en-US" sz="2400" b="1" baseline="30000" dirty="0">
              <a:latin typeface="Myriad Pro" panose="020B0503030403020204" charset="0"/>
            </a:endParaRPr>
          </a:p>
          <a:p>
            <a:pPr lvl="1"/>
            <a:r>
              <a:rPr lang="en-US" sz="2400" dirty="0">
                <a:latin typeface="Myriad Pro" panose="020B0503030403020204" charset="0"/>
              </a:rPr>
              <a:t>M3 Orientation/Clinical Skills Workshops/PCM-3</a:t>
            </a:r>
          </a:p>
          <a:p>
            <a:pPr lvl="1"/>
            <a:r>
              <a:rPr lang="en-US" sz="2400" dirty="0">
                <a:latin typeface="Myriad Pro" panose="020B0503030403020204" charset="0"/>
              </a:rPr>
              <a:t>Attendance required</a:t>
            </a:r>
          </a:p>
          <a:p>
            <a:pPr lvl="1"/>
            <a:r>
              <a:rPr lang="en-US" sz="2400" dirty="0">
                <a:latin typeface="Myriad Pro" panose="020B0503030403020204" charset="0"/>
              </a:rPr>
              <a:t>Homework will be required to be done in advance</a:t>
            </a:r>
          </a:p>
          <a:p>
            <a:pPr lvl="1"/>
            <a:endParaRPr lang="en-US" sz="2400" dirty="0">
              <a:latin typeface="Myriad Pro" panose="020B0503030403020204" charset="0"/>
            </a:endParaRPr>
          </a:p>
          <a:p>
            <a:pPr marL="342900" indent="-342900">
              <a:buFont typeface="Arial" panose="020B0604020202020204" pitchFamily="34" charset="0"/>
              <a:buChar char="•"/>
            </a:pPr>
            <a:r>
              <a:rPr lang="en-US" sz="2400" b="1" dirty="0">
                <a:latin typeface="Myriad Pro" panose="020B0503030403020204" charset="0"/>
              </a:rPr>
              <a:t>Monday, May 5</a:t>
            </a:r>
            <a:endParaRPr lang="en-US" sz="2400" dirty="0">
              <a:latin typeface="Myriad Pro" panose="020B0503030403020204" charset="0"/>
            </a:endParaRPr>
          </a:p>
          <a:p>
            <a:pPr lvl="1"/>
            <a:r>
              <a:rPr lang="en-US" sz="2400" dirty="0">
                <a:latin typeface="Myriad Pro" panose="020B0503030403020204" charset="0"/>
              </a:rPr>
              <a:t>Clerkships start (Attendance required)</a:t>
            </a:r>
          </a:p>
          <a:p>
            <a:pPr marL="457200" lvl="1" indent="0">
              <a:buNone/>
            </a:pPr>
            <a:endParaRPr lang="en-US" sz="2400" b="1" dirty="0">
              <a:latin typeface="Myriad Pro" panose="020B0503030403020204" charset="0"/>
            </a:endParaRPr>
          </a:p>
          <a:p>
            <a:pPr marL="457200" lvl="1" indent="0">
              <a:buNone/>
            </a:pPr>
            <a:r>
              <a:rPr lang="en-US" sz="3800" b="1" dirty="0">
                <a:latin typeface="Myriad Pro" panose="020B0503030403020204" charset="0"/>
              </a:rPr>
              <a:t>Please note:  You are required to sit for Step 1 no later than Sunday, April 27, 2025</a:t>
            </a:r>
          </a:p>
        </p:txBody>
      </p:sp>
      <p:sp>
        <p:nvSpPr>
          <p:cNvPr id="4" name="Title 3"/>
          <p:cNvSpPr>
            <a:spLocks noGrp="1"/>
          </p:cNvSpPr>
          <p:nvPr>
            <p:ph type="title"/>
          </p:nvPr>
        </p:nvSpPr>
        <p:spPr>
          <a:xfrm>
            <a:off x="814918" y="1213552"/>
            <a:ext cx="10629839" cy="883924"/>
          </a:xfrm>
        </p:spPr>
        <p:txBody>
          <a:bodyPr/>
          <a:lstStyle/>
          <a:p>
            <a:r>
              <a:rPr lang="en-US" dirty="0"/>
              <a:t>Important dates (Continued)</a:t>
            </a:r>
          </a:p>
        </p:txBody>
      </p:sp>
    </p:spTree>
    <p:extLst>
      <p:ext uri="{BB962C8B-B14F-4D97-AF65-F5344CB8AC3E}">
        <p14:creationId xmlns:p14="http://schemas.microsoft.com/office/powerpoint/2010/main" val="539929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84234" y="5175789"/>
            <a:ext cx="8863185" cy="481343"/>
          </a:xfrm>
        </p:spPr>
        <p:txBody>
          <a:bodyPr>
            <a:noAutofit/>
          </a:bodyPr>
          <a:lstStyle/>
          <a:p>
            <a:pPr algn="ctr"/>
            <a:r>
              <a:rPr lang="en-US" sz="2800" i="1" dirty="0"/>
              <a:t>Best wishes as you plan for year three!</a:t>
            </a:r>
          </a:p>
          <a:p>
            <a:pPr algn="ctr"/>
            <a:endParaRPr lang="en-US" sz="2000" i="1" dirty="0"/>
          </a:p>
          <a:p>
            <a:pPr algn="ctr"/>
            <a:r>
              <a:rPr lang="en-US" sz="2000" i="1" dirty="0"/>
              <a:t>Office of Student Affairs</a:t>
            </a:r>
          </a:p>
        </p:txBody>
      </p:sp>
      <p:sp>
        <p:nvSpPr>
          <p:cNvPr id="3" name="Title 2"/>
          <p:cNvSpPr>
            <a:spLocks noGrp="1"/>
          </p:cNvSpPr>
          <p:nvPr>
            <p:ph type="title"/>
          </p:nvPr>
        </p:nvSpPr>
        <p:spPr>
          <a:xfrm>
            <a:off x="1652457" y="1729473"/>
            <a:ext cx="8863185" cy="683163"/>
          </a:xfrm>
        </p:spPr>
        <p:txBody>
          <a:bodyPr/>
          <a:lstStyle/>
          <a:p>
            <a:r>
              <a:rPr lang="en-US" dirty="0"/>
              <a:t>Questions? </a:t>
            </a:r>
          </a:p>
        </p:txBody>
      </p:sp>
      <p:sp>
        <p:nvSpPr>
          <p:cNvPr id="4" name="Text Placeholder 3"/>
          <p:cNvSpPr>
            <a:spLocks noGrp="1"/>
          </p:cNvSpPr>
          <p:nvPr>
            <p:ph type="body" sz="quarter" idx="12"/>
          </p:nvPr>
        </p:nvSpPr>
        <p:spPr>
          <a:xfrm>
            <a:off x="1652456" y="2441761"/>
            <a:ext cx="8863185" cy="348060"/>
          </a:xfrm>
        </p:spPr>
        <p:txBody>
          <a:bodyPr/>
          <a:lstStyle/>
          <a:p>
            <a:r>
              <a:rPr lang="en-US" dirty="0"/>
              <a:t>For advice/suggestions: Consult your faculty advisors and/or Office of Student Affairs</a:t>
            </a:r>
          </a:p>
        </p:txBody>
      </p:sp>
    </p:spTree>
    <p:extLst>
      <p:ext uri="{BB962C8B-B14F-4D97-AF65-F5344CB8AC3E}">
        <p14:creationId xmlns:p14="http://schemas.microsoft.com/office/powerpoint/2010/main" val="8126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3" y="1874836"/>
            <a:ext cx="10629840" cy="3213193"/>
          </a:xfrm>
        </p:spPr>
        <p:txBody>
          <a:bodyPr>
            <a:normAutofit fontScale="92500" lnSpcReduction="20000"/>
          </a:bodyPr>
          <a:lstStyle/>
          <a:p>
            <a:pPr>
              <a:spcBef>
                <a:spcPct val="40000"/>
              </a:spcBef>
            </a:pPr>
            <a:r>
              <a:rPr lang="en-US" dirty="0"/>
              <a:t>Calendar of Important Events/Dates</a:t>
            </a:r>
          </a:p>
          <a:p>
            <a:pPr>
              <a:spcBef>
                <a:spcPct val="40000"/>
              </a:spcBef>
            </a:pPr>
            <a:r>
              <a:rPr lang="en-US" dirty="0"/>
              <a:t>CTS General Info</a:t>
            </a:r>
          </a:p>
          <a:p>
            <a:pPr>
              <a:spcBef>
                <a:spcPct val="40000"/>
              </a:spcBef>
            </a:pPr>
            <a:r>
              <a:rPr lang="en-US" dirty="0"/>
              <a:t>Chart of M3 Clerkship Tracks</a:t>
            </a:r>
          </a:p>
          <a:p>
            <a:pPr>
              <a:spcBef>
                <a:spcPct val="40000"/>
              </a:spcBef>
            </a:pPr>
            <a:r>
              <a:rPr lang="en-US" dirty="0"/>
              <a:t>M3 Calendar</a:t>
            </a:r>
          </a:p>
          <a:p>
            <a:pPr>
              <a:spcBef>
                <a:spcPct val="40000"/>
              </a:spcBef>
            </a:pPr>
            <a:r>
              <a:rPr lang="en-US" dirty="0"/>
              <a:t>M3 Elective Options</a:t>
            </a:r>
          </a:p>
          <a:p>
            <a:pPr>
              <a:spcBef>
                <a:spcPct val="40000"/>
              </a:spcBef>
            </a:pPr>
            <a:r>
              <a:rPr lang="en-US" dirty="0"/>
              <a:t>Elective Opening Registration Dates</a:t>
            </a:r>
          </a:p>
        </p:txBody>
      </p:sp>
      <p:sp>
        <p:nvSpPr>
          <p:cNvPr id="3" name="Title 2"/>
          <p:cNvSpPr>
            <a:spLocks noGrp="1"/>
          </p:cNvSpPr>
          <p:nvPr>
            <p:ph type="title"/>
          </p:nvPr>
        </p:nvSpPr>
        <p:spPr>
          <a:xfrm>
            <a:off x="814463" y="731836"/>
            <a:ext cx="10629837" cy="1143000"/>
          </a:xfrm>
        </p:spPr>
        <p:txBody>
          <a:bodyPr/>
          <a:lstStyle/>
          <a:p>
            <a:r>
              <a:rPr lang="en-US" dirty="0"/>
              <a:t>Handout contents Forthcoming</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32124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324872"/>
            <a:ext cx="10629381" cy="3027669"/>
          </a:xfrm>
        </p:spPr>
        <p:txBody>
          <a:bodyPr>
            <a:normAutofit/>
          </a:bodyPr>
          <a:lstStyle/>
          <a:p>
            <a:pPr marL="457200" indent="-457200">
              <a:buFont typeface="Arial" panose="020B0604020202020204" pitchFamily="34" charset="0"/>
              <a:buChar char="•"/>
            </a:pPr>
            <a:r>
              <a:rPr lang="en-US" dirty="0"/>
              <a:t>Three terms (Summer, Fall, Spring) </a:t>
            </a:r>
          </a:p>
          <a:p>
            <a:pPr marL="457200" indent="-457200">
              <a:buFont typeface="Arial" panose="020B0604020202020204" pitchFamily="34" charset="0"/>
              <a:buChar char="•"/>
            </a:pPr>
            <a:r>
              <a:rPr lang="en-US" dirty="0"/>
              <a:t>One-week break in fall semester (Track A &amp; B breaks vary)</a:t>
            </a:r>
          </a:p>
          <a:p>
            <a:pPr marL="457200" indent="-457200">
              <a:buFont typeface="Arial" panose="020B0604020202020204" pitchFamily="34" charset="0"/>
              <a:buChar char="•"/>
            </a:pPr>
            <a:r>
              <a:rPr lang="en-US" dirty="0"/>
              <a:t>Winter/Holiday break is Saturday, 12/20/25 – Sunday, 1/4/26</a:t>
            </a:r>
          </a:p>
          <a:p>
            <a:pPr marL="457200" indent="-457200">
              <a:buFont typeface="Arial" panose="020B0604020202020204" pitchFamily="34" charset="0"/>
              <a:buChar char="•"/>
            </a:pPr>
            <a:r>
              <a:rPr lang="en-US" dirty="0"/>
              <a:t>Participation in clerkships on Day 1 (Orientation) and Final Exam Date are MANDATORY (Plan travel accordingly)</a:t>
            </a:r>
          </a:p>
        </p:txBody>
      </p:sp>
      <p:sp>
        <p:nvSpPr>
          <p:cNvPr id="4" name="Title 3"/>
          <p:cNvSpPr>
            <a:spLocks noGrp="1"/>
          </p:cNvSpPr>
          <p:nvPr>
            <p:ph type="title"/>
          </p:nvPr>
        </p:nvSpPr>
        <p:spPr>
          <a:xfrm>
            <a:off x="814460" y="1222279"/>
            <a:ext cx="10629839" cy="883924"/>
          </a:xfrm>
        </p:spPr>
        <p:txBody>
          <a:bodyPr/>
          <a:lstStyle/>
          <a:p>
            <a:r>
              <a:rPr lang="en-US" dirty="0"/>
              <a:t>Third year calendar</a:t>
            </a:r>
          </a:p>
        </p:txBody>
      </p:sp>
    </p:spTree>
    <p:extLst>
      <p:ext uri="{BB962C8B-B14F-4D97-AF65-F5344CB8AC3E}">
        <p14:creationId xmlns:p14="http://schemas.microsoft.com/office/powerpoint/2010/main" val="54735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14918" y="2115608"/>
            <a:ext cx="10629381" cy="3685591"/>
          </a:xfrm>
        </p:spPr>
        <p:txBody>
          <a:bodyPr>
            <a:normAutofit fontScale="92500"/>
          </a:bodyPr>
          <a:lstStyle/>
          <a:p>
            <a:pPr marL="457200" indent="-457200">
              <a:buFont typeface="Arial" panose="020B0604020202020204" pitchFamily="34" charset="0"/>
              <a:buChar char="•"/>
            </a:pPr>
            <a:r>
              <a:rPr lang="en-US" dirty="0">
                <a:latin typeface="Myriad Pro" panose="020B0503030403020204" charset="0"/>
              </a:rPr>
              <a:t>Monday, April 28 – Friday, May 2</a:t>
            </a:r>
            <a:endParaRPr lang="en-US" baseline="30000" dirty="0">
              <a:latin typeface="Myriad Pro" panose="020B0503030403020204" charset="0"/>
            </a:endParaRPr>
          </a:p>
          <a:p>
            <a:pPr lvl="2"/>
            <a:r>
              <a:rPr lang="en-US" dirty="0">
                <a:latin typeface="Myriad Pro" panose="020B0503030403020204" charset="0"/>
              </a:rPr>
              <a:t>3</a:t>
            </a:r>
            <a:r>
              <a:rPr lang="en-US" baseline="30000" dirty="0">
                <a:latin typeface="Myriad Pro" panose="020B0503030403020204" charset="0"/>
              </a:rPr>
              <a:t>rd</a:t>
            </a:r>
            <a:r>
              <a:rPr lang="en-US" dirty="0">
                <a:latin typeface="Myriad Pro" panose="020B0503030403020204" charset="0"/>
              </a:rPr>
              <a:t> Year Orientation/Clinical Skills Workshops</a:t>
            </a:r>
          </a:p>
          <a:p>
            <a:pPr lvl="2"/>
            <a:r>
              <a:rPr lang="en-US" dirty="0">
                <a:latin typeface="Myriad Pro" panose="020B0503030403020204" charset="0"/>
              </a:rPr>
              <a:t>PCM-3 Day (Friday 5/2)</a:t>
            </a:r>
          </a:p>
          <a:p>
            <a:pPr lvl="3"/>
            <a:r>
              <a:rPr lang="en-US" b="1" dirty="0">
                <a:latin typeface="Myriad Pro" panose="020B0503030403020204" charset="0"/>
              </a:rPr>
              <a:t>Attendance required</a:t>
            </a:r>
          </a:p>
          <a:p>
            <a:pPr lvl="3"/>
            <a:r>
              <a:rPr lang="en-US" b="1" dirty="0">
                <a:latin typeface="Myriad Pro" panose="020B0503030403020204" charset="0"/>
              </a:rPr>
              <a:t>You must sit for Step 1 no later than Sunday, April 27, 2025.</a:t>
            </a:r>
          </a:p>
          <a:p>
            <a:pPr lvl="3"/>
            <a:r>
              <a:rPr lang="en-US" b="1" dirty="0">
                <a:latin typeface="Myriad Pro" panose="020B0503030403020204" charset="0"/>
              </a:rPr>
              <a:t>If you don’t sit by April 27</a:t>
            </a:r>
            <a:r>
              <a:rPr lang="en-US" b="1" baseline="30000" dirty="0">
                <a:latin typeface="Myriad Pro" panose="020B0503030403020204" charset="0"/>
              </a:rPr>
              <a:t>th</a:t>
            </a:r>
            <a:r>
              <a:rPr lang="en-US" b="1" dirty="0">
                <a:latin typeface="Myriad Pro" panose="020B0503030403020204" charset="0"/>
              </a:rPr>
              <a:t>, the start of your clerkships will have to be delayed.</a:t>
            </a:r>
          </a:p>
          <a:p>
            <a:pPr marL="1371600" lvl="3" indent="0">
              <a:buNone/>
            </a:pPr>
            <a:endParaRPr lang="en-US" b="1" dirty="0">
              <a:latin typeface="Myriad Pro" panose="020B0503030403020204" charset="0"/>
            </a:endParaRPr>
          </a:p>
          <a:p>
            <a:pPr marL="457200" indent="-457200">
              <a:buFont typeface="Arial" panose="020B0604020202020204" pitchFamily="34" charset="0"/>
              <a:buChar char="•"/>
            </a:pPr>
            <a:r>
              <a:rPr lang="en-US" dirty="0">
                <a:latin typeface="Myriad Pro" panose="020B0503030403020204" charset="0"/>
              </a:rPr>
              <a:t>Monday, May 5: Clerkships begin</a:t>
            </a:r>
          </a:p>
          <a:p>
            <a:pPr lvl="3"/>
            <a:r>
              <a:rPr lang="en-US" b="1" dirty="0">
                <a:latin typeface="Myriad Pro" panose="020B0503030403020204" charset="0"/>
              </a:rPr>
              <a:t>Attendance required</a:t>
            </a:r>
          </a:p>
          <a:p>
            <a:pPr marL="1371600" lvl="3" indent="0">
              <a:buNone/>
            </a:pPr>
            <a:endParaRPr lang="en-US" sz="2800" dirty="0">
              <a:latin typeface="Myriad Pro" panose="020B0503030403020204" charset="0"/>
            </a:endParaRPr>
          </a:p>
        </p:txBody>
      </p:sp>
      <p:sp>
        <p:nvSpPr>
          <p:cNvPr id="4" name="Title 3"/>
          <p:cNvSpPr>
            <a:spLocks noGrp="1"/>
          </p:cNvSpPr>
          <p:nvPr>
            <p:ph type="title"/>
          </p:nvPr>
        </p:nvSpPr>
        <p:spPr>
          <a:xfrm>
            <a:off x="814460" y="1231684"/>
            <a:ext cx="10629839" cy="883924"/>
          </a:xfrm>
        </p:spPr>
        <p:txBody>
          <a:bodyPr/>
          <a:lstStyle/>
          <a:p>
            <a:r>
              <a:rPr lang="en-US" dirty="0"/>
              <a:t>First week of Year three</a:t>
            </a:r>
          </a:p>
        </p:txBody>
      </p:sp>
    </p:spTree>
    <p:extLst>
      <p:ext uri="{BB962C8B-B14F-4D97-AF65-F5344CB8AC3E}">
        <p14:creationId xmlns:p14="http://schemas.microsoft.com/office/powerpoint/2010/main" val="194773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81309" y="2354619"/>
            <a:ext cx="10629381" cy="3159078"/>
          </a:xfrm>
        </p:spPr>
        <p:txBody>
          <a:bodyPr>
            <a:normAutofit/>
          </a:bodyPr>
          <a:lstStyle/>
          <a:p>
            <a:pPr marL="457200" indent="-457200">
              <a:spcBef>
                <a:spcPct val="40000"/>
              </a:spcBef>
              <a:buFont typeface="Arial" panose="020B0604020202020204" pitchFamily="34" charset="0"/>
              <a:buChar char="•"/>
            </a:pPr>
            <a:r>
              <a:rPr lang="en-US" dirty="0"/>
              <a:t>Third </a:t>
            </a:r>
            <a:r>
              <a:rPr lang="en-US" dirty="0" err="1"/>
              <a:t>Yr</a:t>
            </a:r>
            <a:r>
              <a:rPr lang="en-US" dirty="0"/>
              <a:t> CTS governs the order students take their required clerkships</a:t>
            </a:r>
          </a:p>
          <a:p>
            <a:pPr marL="457200" indent="-457200">
              <a:spcBef>
                <a:spcPct val="40000"/>
              </a:spcBef>
              <a:buFont typeface="Arial" panose="020B0604020202020204" pitchFamily="34" charset="0"/>
              <a:buChar char="•"/>
            </a:pPr>
            <a:r>
              <a:rPr lang="en-US" dirty="0"/>
              <a:t>Tracks assigned via a lottery process</a:t>
            </a:r>
          </a:p>
          <a:p>
            <a:pPr marL="457200" indent="-457200">
              <a:spcBef>
                <a:spcPct val="40000"/>
              </a:spcBef>
              <a:buFont typeface="Arial" panose="020B0604020202020204" pitchFamily="34" charset="0"/>
              <a:buChar char="•"/>
            </a:pPr>
            <a:r>
              <a:rPr lang="en-US" dirty="0"/>
              <a:t>Changes possible but very limited </a:t>
            </a:r>
          </a:p>
          <a:p>
            <a:pPr marL="457200" indent="-457200">
              <a:spcBef>
                <a:spcPct val="40000"/>
              </a:spcBef>
              <a:buFont typeface="Arial" panose="020B0604020202020204" pitchFamily="34" charset="0"/>
              <a:buChar char="•"/>
            </a:pPr>
            <a:r>
              <a:rPr lang="en-US" dirty="0"/>
              <a:t>CTS does NOT include site placement</a:t>
            </a:r>
          </a:p>
          <a:p>
            <a:endParaRPr lang="en-US" dirty="0"/>
          </a:p>
        </p:txBody>
      </p:sp>
      <p:sp>
        <p:nvSpPr>
          <p:cNvPr id="4" name="Title 3"/>
          <p:cNvSpPr>
            <a:spLocks noGrp="1"/>
          </p:cNvSpPr>
          <p:nvPr>
            <p:ph type="title"/>
          </p:nvPr>
        </p:nvSpPr>
        <p:spPr>
          <a:xfrm>
            <a:off x="780851" y="1245331"/>
            <a:ext cx="10629839" cy="883924"/>
          </a:xfrm>
        </p:spPr>
        <p:txBody>
          <a:bodyPr/>
          <a:lstStyle/>
          <a:p>
            <a:r>
              <a:rPr lang="en-US" dirty="0"/>
              <a:t>CLERKSHIP TRACK SYSTEM (</a:t>
            </a:r>
            <a:r>
              <a:rPr lang="en-US" dirty="0" err="1"/>
              <a:t>cts</a:t>
            </a:r>
            <a:r>
              <a:rPr lang="en-US" dirty="0"/>
              <a:t>) General info</a:t>
            </a:r>
          </a:p>
        </p:txBody>
      </p:sp>
    </p:spTree>
    <p:extLst>
      <p:ext uri="{BB962C8B-B14F-4D97-AF65-F5344CB8AC3E}">
        <p14:creationId xmlns:p14="http://schemas.microsoft.com/office/powerpoint/2010/main" val="393066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890" y="309160"/>
            <a:ext cx="11181409" cy="1143000"/>
          </a:xfrm>
        </p:spPr>
        <p:txBody>
          <a:bodyPr>
            <a:normAutofit/>
          </a:bodyPr>
          <a:lstStyle/>
          <a:p>
            <a:pPr algn="ctr"/>
            <a:r>
              <a:rPr lang="en-US" dirty="0"/>
              <a:t>CTS: schedule a- 2025-2026</a:t>
            </a:r>
          </a:p>
        </p:txBody>
      </p:sp>
      <p:pic>
        <p:nvPicPr>
          <p:cNvPr id="5" name="Picture 4">
            <a:extLst>
              <a:ext uri="{FF2B5EF4-FFF2-40B4-BE49-F238E27FC236}">
                <a16:creationId xmlns:a16="http://schemas.microsoft.com/office/drawing/2014/main" id="{1EDAC4F9-1314-7054-57D6-34E39421AAD8}"/>
              </a:ext>
            </a:extLst>
          </p:cNvPr>
          <p:cNvPicPr>
            <a:picLocks noChangeAspect="1"/>
          </p:cNvPicPr>
          <p:nvPr/>
        </p:nvPicPr>
        <p:blipFill>
          <a:blip r:embed="rId2"/>
          <a:stretch>
            <a:fillRect/>
          </a:stretch>
        </p:blipFill>
        <p:spPr>
          <a:xfrm>
            <a:off x="513184" y="1188893"/>
            <a:ext cx="11304965" cy="5669107"/>
          </a:xfrm>
          <a:prstGeom prst="rect">
            <a:avLst/>
          </a:prstGeom>
        </p:spPr>
      </p:pic>
    </p:spTree>
    <p:extLst>
      <p:ext uri="{BB962C8B-B14F-4D97-AF65-F5344CB8AC3E}">
        <p14:creationId xmlns:p14="http://schemas.microsoft.com/office/powerpoint/2010/main" val="670863055"/>
      </p:ext>
    </p:extLst>
  </p:cSld>
  <p:clrMapOvr>
    <a:masterClrMapping/>
  </p:clrMapOvr>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2602</Words>
  <Application>Microsoft Office PowerPoint</Application>
  <PresentationFormat>Widescreen</PresentationFormat>
  <Paragraphs>305</Paragraphs>
  <Slides>48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Aptos Display</vt:lpstr>
      <vt:lpstr>Calibri</vt:lpstr>
      <vt:lpstr>Myriad Pro</vt:lpstr>
      <vt:lpstr>Aptos</vt:lpstr>
      <vt:lpstr>Monotype Sorts</vt:lpstr>
      <vt:lpstr>Minion Pro</vt:lpstr>
      <vt:lpstr>Wingdings</vt:lpstr>
      <vt:lpstr>Arial</vt:lpstr>
      <vt:lpstr>_powerPointMaster_university_myriadMinion</vt:lpstr>
      <vt:lpstr>Office Theme</vt:lpstr>
      <vt:lpstr>Class of 2027</vt:lpstr>
      <vt:lpstr>session goals</vt:lpstr>
      <vt:lpstr>objectives</vt:lpstr>
      <vt:lpstr>Today’s session</vt:lpstr>
      <vt:lpstr>Handout contents Forthcoming</vt:lpstr>
      <vt:lpstr>Third year calendar</vt:lpstr>
      <vt:lpstr>First week of Year three</vt:lpstr>
      <vt:lpstr>CLERKSHIP TRACK SYSTEM (cts) General info</vt:lpstr>
      <vt:lpstr>CTS: schedule a- 2025-2026</vt:lpstr>
      <vt:lpstr>CTS: schedule B- 2025-2026</vt:lpstr>
      <vt:lpstr>CTS features</vt:lpstr>
      <vt:lpstr>Third year core clerkship requirements</vt:lpstr>
      <vt:lpstr>Required clerkship sequencing</vt:lpstr>
      <vt:lpstr>Third year elective options</vt:lpstr>
      <vt:lpstr>Other Third year requirements </vt:lpstr>
      <vt:lpstr>Other Third year requirements (CONTINUED) </vt:lpstr>
      <vt:lpstr>CTS LOTTERY RULES AND PROCESS</vt:lpstr>
      <vt:lpstr>CTS LOTTERY RULES AND PROCESS (CONTINUED)</vt:lpstr>
      <vt:lpstr>RANKING TRACKS</vt:lpstr>
      <vt:lpstr>RANKING TRACKS (CONTINUED)</vt:lpstr>
      <vt:lpstr>You might consider…</vt:lpstr>
      <vt:lpstr>Myth: there are easier/harder rotations</vt:lpstr>
      <vt:lpstr>GOOD ADVICE:</vt:lpstr>
      <vt:lpstr>FOCUS ON THE “BIG PICTURE”</vt:lpstr>
      <vt:lpstr>SPECIAL SITUATIONS TO CONSIDER</vt:lpstr>
      <vt:lpstr>Site assignment process</vt:lpstr>
      <vt:lpstr>Site assignments (Continued)</vt:lpstr>
      <vt:lpstr>Site assignments (continued)</vt:lpstr>
      <vt:lpstr>Site requirements (continued)</vt:lpstr>
      <vt:lpstr>Third year elective option</vt:lpstr>
      <vt:lpstr>Florida Sites Overview</vt:lpstr>
      <vt:lpstr>Clerkships</vt:lpstr>
      <vt:lpstr>Pediatrics and OB/GYNE</vt:lpstr>
      <vt:lpstr>Internal Medicine</vt:lpstr>
      <vt:lpstr>PowerPoint Presentation</vt:lpstr>
      <vt:lpstr>Selection Process</vt:lpstr>
      <vt:lpstr>Questions</vt:lpstr>
      <vt:lpstr>Student Feedback</vt:lpstr>
      <vt:lpstr>PowerPoint Presentation</vt:lpstr>
      <vt:lpstr>Other Important Information </vt:lpstr>
      <vt:lpstr>Important info to note:</vt:lpstr>
      <vt:lpstr>Important info to note (continued):</vt:lpstr>
      <vt:lpstr>Important info to note (continued):</vt:lpstr>
      <vt:lpstr>Important info to note (continued):</vt:lpstr>
      <vt:lpstr>Important information to look out for</vt:lpstr>
      <vt:lpstr>Important dates</vt:lpstr>
      <vt:lpstr>Important dates (Continued)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2014-10-20T16:32:03Z</dcterms:created>
  <dcterms:modified xsi:type="dcterms:W3CDTF">2025-01-15T20:55:49Z</dcterms:modified>
</cp:coreProperties>
</file>